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31" r:id="rId3"/>
    <p:sldId id="330" r:id="rId4"/>
    <p:sldId id="329" r:id="rId5"/>
    <p:sldId id="328" r:id="rId6"/>
    <p:sldId id="269" r:id="rId7"/>
    <p:sldId id="270" r:id="rId8"/>
    <p:sldId id="316" r:id="rId9"/>
    <p:sldId id="339" r:id="rId10"/>
    <p:sldId id="338" r:id="rId11"/>
    <p:sldId id="325" r:id="rId12"/>
    <p:sldId id="281" r:id="rId13"/>
    <p:sldId id="336" r:id="rId14"/>
    <p:sldId id="337" r:id="rId15"/>
    <p:sldId id="321" r:id="rId16"/>
    <p:sldId id="335" r:id="rId17"/>
    <p:sldId id="319" r:id="rId18"/>
    <p:sldId id="334" r:id="rId19"/>
    <p:sldId id="333" r:id="rId20"/>
    <p:sldId id="272" r:id="rId21"/>
    <p:sldId id="273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258" r:id="rId35"/>
    <p:sldId id="314" r:id="rId36"/>
    <p:sldId id="310" r:id="rId37"/>
    <p:sldId id="312" r:id="rId38"/>
    <p:sldId id="35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99FF"/>
    <a:srgbClr val="99EAFF"/>
    <a:srgbClr val="8BBCE8"/>
    <a:srgbClr val="A6BEFF"/>
    <a:srgbClr val="8B8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73" autoAdjust="0"/>
  </p:normalViewPr>
  <p:slideViewPr>
    <p:cSldViewPr snapToGrid="0">
      <p:cViewPr>
        <p:scale>
          <a:sx n="75" d="100"/>
          <a:sy n="75" d="100"/>
        </p:scale>
        <p:origin x="-1914" y="-6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B454E-D793-4E25-93F2-2007CA79E6B5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9D425E-825E-4C96-9B55-5DB4B07FE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50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매트로베니아</a:t>
            </a:r>
            <a:r>
              <a:rPr lang="ko-KR" altLang="en-US" dirty="0" smtClean="0"/>
              <a:t> 온라인으로 </a:t>
            </a:r>
            <a:r>
              <a:rPr lang="ko-KR" altLang="en-US" dirty="0" err="1" smtClean="0"/>
              <a:t>옮겼을때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세계관이 다양해서 그래픽 리소스나 비용이 많이 드는 부분 반드시 설명이 필요하다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425E-825E-4C96-9B55-5DB4B07FE1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9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플랫폼에 따른 기획의도를 상세하게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425E-825E-4C96-9B55-5DB4B07FE1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4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시간적 공간적 요소 표현 필요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이야기 적으로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정체모를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괴물들이 어떻게 등장 했는지가 있어야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이야기인데 그 부분 설명이 부족함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아니면 차원의 틈새에 대해서 설명하던가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다차원 우주에 대해서 설명을 하는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시놉시스로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가져가자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스파이더맨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유니버스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처럼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다차원 설명이랑 경계가 무너지게 된 이유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공통된 현상이 일어나는 이유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영웅의 탄생이나 이유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적의 근원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나랑 같은 영웅들이 다양한 차원의 있다는 것에 정확한 이유를 넣어주면 다양한 적들이 존재하는 이유도 함께 설명됨</a:t>
            </a: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차원을 넘을 수 있도록 만들어진 사건에 대한 설명을 넣을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 요소적인 것을 알리기 위해 게임플레이와 연관 된 부분은 색을 넣어 표기 할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스토리의 핵심은 괴물의 등장과 영웅의 탄생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다차원 세계이다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내용 중심으로 내용을 구성해 볼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초월자의 존재가 처음부터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아는거는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이상함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 들어가서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아는게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그냥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몬스터를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쫓다보니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이런곳이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있더라 들어가니 초월자라는 놈이 보냈더라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다차원이 있다 설명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이걸로 어떻게 다양한 적이 등장하나 설명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영웅이 어떻게 탄생했는지에 대한 개연성 부여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누가 되는지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차원을 넘어서 어떻게 왜 말이 통하지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425E-825E-4C96-9B55-5DB4B07FE1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25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스토리플롯이 전체 스토리와 스테이지 스토리가 섞여있다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스토리만 가지고 적을 것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인물 중 하나를 골라서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설명하는건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 캐릭터 초반 해금을 굉장히 빠르게 해서 다른 캐릭터로 교체 가능하게 한다던가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프롤로그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스테이지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캐릭터 해금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세계관의 보스가 있고 그 세계관의 보스를 쓰러뜨리면 그 세계관과 관련된 영웅이 사라져서 게임의 난이도가 점점 올라간다던가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마지막에 남은 캐릭터가 초월자가 된다던가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425E-825E-4C96-9B55-5DB4B07FE1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26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배드엔딩의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 중간에 있으면 끊긴다는 느낌이 들지 않을까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끝부분으로 가야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아닐까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?)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게임이면 상관없을 것도 같은데 고려해 볼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배드엔딩은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왜 존재하고 유저에게 어떤 의미가 경험을 주는지에 대한 설명 필요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초월자와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관계가 있는 애들을 중간보스로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잡으면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초월자에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정보를 조금씩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425E-825E-4C96-9B55-5DB4B07FE1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78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시간적 공간적 요소 표현 필요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이야기 적으로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정체모를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괴물들이 어떻게 등장 했는지가 있어야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이야기인데 그 부분 설명이 부족함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아니면 차원의 틈새에 대해서 설명하던가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다차원 우주에 대해서 설명을 하는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시놉시스로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가져가자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스파이더맨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유니버스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처럼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다차원 설명이랑 경계가 무너지게 된 이유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공통된 현상이 일어나는 이유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영웅의 탄생이나 이유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적의 근원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나랑 같은 영웅들이 다양한 차원의 있다는 것에 정확한 이유를 넣어주면 다양한 적들이 존재하는 이유도 함께 설명됨</a:t>
            </a: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차원을 넘을 수 있도록 만들어진 사건에 대한 설명을 넣을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 요소적인 것을 알리기 위해 게임플레이와 연관 된 부분은 색을 넣어 표기 할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스토리의 핵심은 괴물의 등장과 영웅의 탄생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다차원 세계이다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내용 중심으로 내용을 구성해 볼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초월자의 존재가 처음부터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아는거는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이상함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 들어가서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아는게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맞음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그냥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몬스터를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쫓다보니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이런곳이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있더라 들어가니 초월자라는 놈이 보냈더라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다차원이 있다 설명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이걸로 어떻게 다양한 적이 등장하나 설명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영웅이 어떻게 탄생했는지에 대한 개연성 부여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누가 되는지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차원을 넘어서 어떻게 왜 말이 통하지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425E-825E-4C96-9B55-5DB4B07FE1F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18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11,</a:t>
            </a:r>
            <a:r>
              <a:rPr lang="en-US" altLang="ko-KR" baseline="0" dirty="0" smtClean="0"/>
              <a:t> 12</a:t>
            </a:r>
            <a:r>
              <a:rPr lang="ko-KR" altLang="en-US" baseline="0" dirty="0" smtClean="0"/>
              <a:t>페이지 </a:t>
            </a:r>
            <a:r>
              <a:rPr lang="ko-KR" altLang="en-US" dirty="0" smtClean="0"/>
              <a:t>캐릭터를 더욱 강조하고 세계관 설명에 도움이 되는 장치이다 라고 설명</a:t>
            </a:r>
            <a:endParaRPr lang="en-US" altLang="ko-KR" dirty="0" smtClean="0"/>
          </a:p>
          <a:p>
            <a:r>
              <a:rPr lang="ko-KR" altLang="en-US" dirty="0" err="1" smtClean="0"/>
              <a:t>스토리텔링</a:t>
            </a:r>
            <a:r>
              <a:rPr lang="ko-KR" altLang="en-US" dirty="0" smtClean="0"/>
              <a:t> 방법이 </a:t>
            </a:r>
            <a:r>
              <a:rPr lang="ko-KR" altLang="en-US" dirty="0" err="1" smtClean="0"/>
              <a:t>이런식이</a:t>
            </a:r>
            <a:r>
              <a:rPr lang="ko-KR" altLang="en-US" dirty="0" smtClean="0"/>
              <a:t> 있고 어떤 부분에서 </a:t>
            </a:r>
            <a:r>
              <a:rPr lang="ko-KR" altLang="en-US" dirty="0" err="1" smtClean="0"/>
              <a:t>나올거다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스토리보드에 </a:t>
            </a:r>
            <a:r>
              <a:rPr lang="ko-KR" altLang="en-US" dirty="0" err="1" smtClean="0"/>
              <a:t>들어가는게</a:t>
            </a:r>
            <a:r>
              <a:rPr lang="ko-KR" altLang="en-US" dirty="0" smtClean="0"/>
              <a:t> 낫다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425E-825E-4C96-9B55-5DB4B07FE1F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26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스토리플롯이 전체 스토리와 스테이지 스토리가 섞여있다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스토리만 가지고 적을 것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인물 중 하나를 골라서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설명하는건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 캐릭터 초반 해금을 굉장히 빠르게 해서 다른 캐릭터로 교체 가능하게 한다던가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프롤로그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스테이지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캐릭터 해금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세계관의 보스가 있고 그 세계관의 보스를 쓰러뜨리면 그 세계관과 관련된 영웅이 사라져서 게임의 난이도가 점점 올라간다던가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마지막에 남은 캐릭터가 초월자가 된다던가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D425E-825E-4C96-9B55-5DB4B07FE1F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2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="" xmlns:a16="http://schemas.microsoft.com/office/drawing/2014/main" id="{C7679831-B8EF-469C-9E7A-1E66574E7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F7FF4BE0-7CB7-44C1-89FD-1AC6CB4DE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91194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19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EF6E8D7A-9524-4A93-95F3-6DA34EB9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04" y="0"/>
            <a:ext cx="10197295" cy="462742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B7319D5A-0671-4164-ACFB-9B185A5E43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7287" y="500662"/>
            <a:ext cx="10196511" cy="3406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ko-KR" altLang="en-US" dirty="0"/>
              <a:t>부제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329B9CD7-4AB8-4028-BF1A-3188BBB360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005840" cy="914400"/>
          </a:xfrm>
          <a:prstGeom prst="rect">
            <a:avLst/>
          </a:prstGeom>
          <a:solidFill>
            <a:srgbClr val="B499FF"/>
          </a:solidFill>
        </p:spPr>
        <p:txBody>
          <a:bodyPr anchor="ctr"/>
          <a:lstStyle>
            <a:lvl1pPr marL="0" indent="0" algn="ctr">
              <a:buNone/>
              <a:defRPr sz="4400" b="1" i="1"/>
            </a:lvl1pPr>
          </a:lstStyle>
          <a:p>
            <a:pPr lvl="0"/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CEE677D-C298-4D2C-B8F2-3E07DDFEB43B}"/>
              </a:ext>
            </a:extLst>
          </p:cNvPr>
          <p:cNvSpPr/>
          <p:nvPr userDrawn="1"/>
        </p:nvSpPr>
        <p:spPr>
          <a:xfrm>
            <a:off x="0" y="868681"/>
            <a:ext cx="12192000" cy="45719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03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F9512F9-BC99-4D66-886E-E0C9303939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0274" y="1327036"/>
            <a:ext cx="4920077" cy="247303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="" xmlns:a16="http://schemas.microsoft.com/office/drawing/2014/main" id="{641F2E58-02DC-431A-A7F4-7636B2996A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74" y="4009379"/>
            <a:ext cx="4920075" cy="247303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9E950E1-B379-43B4-913E-AD1DB3CFC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99" y="1327036"/>
            <a:ext cx="5645727" cy="515537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705E40A-C57D-4717-9FFF-9EB10CEFFBC7}"/>
              </a:ext>
            </a:extLst>
          </p:cNvPr>
          <p:cNvSpPr/>
          <p:nvPr userDrawn="1"/>
        </p:nvSpPr>
        <p:spPr>
          <a:xfrm>
            <a:off x="5746864" y="1285472"/>
            <a:ext cx="45719" cy="5241172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76A2CD45-4BBF-407B-A680-70BAEE7095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65" y="6647513"/>
            <a:ext cx="5419380" cy="17084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23" name="제목 11">
            <a:extLst>
              <a:ext uri="{FF2B5EF4-FFF2-40B4-BE49-F238E27FC236}">
                <a16:creationId xmlns="" xmlns:a16="http://schemas.microsoft.com/office/drawing/2014/main" id="{EF6E8D7A-9524-4A93-95F3-6DA34EB9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04" y="0"/>
            <a:ext cx="10197295" cy="457200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4" name="텍스트 개체 틀 13">
            <a:extLst>
              <a:ext uri="{FF2B5EF4-FFF2-40B4-BE49-F238E27FC236}">
                <a16:creationId xmlns="" xmlns:a16="http://schemas.microsoft.com/office/drawing/2014/main" id="{B7319D5A-0671-4164-ACFB-9B185A5E43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7287" y="495069"/>
            <a:ext cx="10196511" cy="3406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ko-KR" altLang="en-US" dirty="0"/>
              <a:t>부제</a:t>
            </a:r>
          </a:p>
        </p:txBody>
      </p:sp>
      <p:sp>
        <p:nvSpPr>
          <p:cNvPr id="25" name="텍스트 개체 틀 15">
            <a:extLst>
              <a:ext uri="{FF2B5EF4-FFF2-40B4-BE49-F238E27FC236}">
                <a16:creationId xmlns="" xmlns:a16="http://schemas.microsoft.com/office/drawing/2014/main" id="{329B9CD7-4AB8-4028-BF1A-3188BBB360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1005840" cy="914401"/>
          </a:xfrm>
          <a:prstGeom prst="rect">
            <a:avLst/>
          </a:prstGeom>
          <a:solidFill>
            <a:srgbClr val="B499FF"/>
          </a:solidFill>
        </p:spPr>
        <p:txBody>
          <a:bodyPr anchor="ctr"/>
          <a:lstStyle>
            <a:lvl1pPr marL="0" indent="0" algn="ctr">
              <a:buNone/>
              <a:defRPr sz="4400" b="1" i="1"/>
            </a:lvl1pPr>
          </a:lstStyle>
          <a:p>
            <a:pPr lvl="0"/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CEE677D-C298-4D2C-B8F2-3E07DDFEB43B}"/>
              </a:ext>
            </a:extLst>
          </p:cNvPr>
          <p:cNvSpPr/>
          <p:nvPr userDrawn="1"/>
        </p:nvSpPr>
        <p:spPr>
          <a:xfrm>
            <a:off x="0" y="868681"/>
            <a:ext cx="12192000" cy="45719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99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F9512F9-BC99-4D66-886E-E0C9303939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0274" y="1327036"/>
            <a:ext cx="4920077" cy="5155377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9E950E1-B379-43B4-913E-AD1DB3CFC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99" y="1327036"/>
            <a:ext cx="5645727" cy="515537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705E40A-C57D-4717-9FFF-9EB10CEFFBC7}"/>
              </a:ext>
            </a:extLst>
          </p:cNvPr>
          <p:cNvSpPr/>
          <p:nvPr userDrawn="1"/>
        </p:nvSpPr>
        <p:spPr>
          <a:xfrm>
            <a:off x="5746864" y="1285472"/>
            <a:ext cx="45719" cy="5241172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6">
            <a:extLst>
              <a:ext uri="{FF2B5EF4-FFF2-40B4-BE49-F238E27FC236}">
                <a16:creationId xmlns="" xmlns:a16="http://schemas.microsoft.com/office/drawing/2014/main" id="{E9EC252F-88AA-402E-A4B2-92B2E0FF1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65" y="6647513"/>
            <a:ext cx="5419380" cy="17084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11" name="제목 11">
            <a:extLst>
              <a:ext uri="{FF2B5EF4-FFF2-40B4-BE49-F238E27FC236}">
                <a16:creationId xmlns="" xmlns:a16="http://schemas.microsoft.com/office/drawing/2014/main" id="{EF6E8D7A-9524-4A93-95F3-6DA34EB9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04" y="0"/>
            <a:ext cx="10197295" cy="462742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13">
            <a:extLst>
              <a:ext uri="{FF2B5EF4-FFF2-40B4-BE49-F238E27FC236}">
                <a16:creationId xmlns="" xmlns:a16="http://schemas.microsoft.com/office/drawing/2014/main" id="{B7319D5A-0671-4164-ACFB-9B185A5E43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7287" y="500662"/>
            <a:ext cx="10196511" cy="3406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ko-KR" altLang="en-US" dirty="0"/>
              <a:t>부제</a:t>
            </a:r>
          </a:p>
        </p:txBody>
      </p:sp>
      <p:sp>
        <p:nvSpPr>
          <p:cNvPr id="14" name="텍스트 개체 틀 15">
            <a:extLst>
              <a:ext uri="{FF2B5EF4-FFF2-40B4-BE49-F238E27FC236}">
                <a16:creationId xmlns="" xmlns:a16="http://schemas.microsoft.com/office/drawing/2014/main" id="{329B9CD7-4AB8-4028-BF1A-3188BBB360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005840" cy="914400"/>
          </a:xfrm>
          <a:prstGeom prst="rect">
            <a:avLst/>
          </a:prstGeom>
          <a:solidFill>
            <a:srgbClr val="B499FF"/>
          </a:solidFill>
        </p:spPr>
        <p:txBody>
          <a:bodyPr anchor="ctr"/>
          <a:lstStyle>
            <a:lvl1pPr marL="0" indent="0" algn="ctr">
              <a:buNone/>
              <a:defRPr sz="4400" b="1" i="1"/>
            </a:lvl1pPr>
          </a:lstStyle>
          <a:p>
            <a:pPr lvl="0"/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CEE677D-C298-4D2C-B8F2-3E07DDFEB43B}"/>
              </a:ext>
            </a:extLst>
          </p:cNvPr>
          <p:cNvSpPr/>
          <p:nvPr userDrawn="1"/>
        </p:nvSpPr>
        <p:spPr>
          <a:xfrm>
            <a:off x="0" y="868681"/>
            <a:ext cx="12192000" cy="45719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97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705E40A-C57D-4717-9FFF-9EB10CEFFBC7}"/>
              </a:ext>
            </a:extLst>
          </p:cNvPr>
          <p:cNvSpPr/>
          <p:nvPr userDrawn="1"/>
        </p:nvSpPr>
        <p:spPr>
          <a:xfrm>
            <a:off x="5746864" y="1285472"/>
            <a:ext cx="45719" cy="5241172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="" xmlns:a16="http://schemas.microsoft.com/office/drawing/2014/main" id="{A9E950E1-B379-43B4-913E-AD1DB3CFCC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1327036"/>
            <a:ext cx="5645727" cy="515537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A9E950E1-B379-43B4-913E-AD1DB3CFCC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497" y="1327036"/>
            <a:ext cx="4943303" cy="515537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0" name="제목 11">
            <a:extLst>
              <a:ext uri="{FF2B5EF4-FFF2-40B4-BE49-F238E27FC236}">
                <a16:creationId xmlns="" xmlns:a16="http://schemas.microsoft.com/office/drawing/2014/main" id="{EF6E8D7A-9524-4A93-95F3-6DA34EB9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04" y="0"/>
            <a:ext cx="10197295" cy="462742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13">
            <a:extLst>
              <a:ext uri="{FF2B5EF4-FFF2-40B4-BE49-F238E27FC236}">
                <a16:creationId xmlns="" xmlns:a16="http://schemas.microsoft.com/office/drawing/2014/main" id="{B7319D5A-0671-4164-ACFB-9B185A5E43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7287" y="500662"/>
            <a:ext cx="10196511" cy="3406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ko-KR" altLang="en-US" dirty="0"/>
              <a:t>부제</a:t>
            </a:r>
          </a:p>
        </p:txBody>
      </p:sp>
      <p:sp>
        <p:nvSpPr>
          <p:cNvPr id="14" name="텍스트 개체 틀 15">
            <a:extLst>
              <a:ext uri="{FF2B5EF4-FFF2-40B4-BE49-F238E27FC236}">
                <a16:creationId xmlns="" xmlns:a16="http://schemas.microsoft.com/office/drawing/2014/main" id="{329B9CD7-4AB8-4028-BF1A-3188BBB360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005840" cy="914400"/>
          </a:xfrm>
          <a:prstGeom prst="rect">
            <a:avLst/>
          </a:prstGeom>
          <a:solidFill>
            <a:srgbClr val="B499FF"/>
          </a:solidFill>
        </p:spPr>
        <p:txBody>
          <a:bodyPr anchor="ctr"/>
          <a:lstStyle>
            <a:lvl1pPr marL="0" indent="0" algn="ctr">
              <a:buNone/>
              <a:defRPr sz="4400" b="1" i="1"/>
            </a:lvl1pPr>
          </a:lstStyle>
          <a:p>
            <a:pPr lvl="0"/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CEE677D-C298-4D2C-B8F2-3E07DDFEB43B}"/>
              </a:ext>
            </a:extLst>
          </p:cNvPr>
          <p:cNvSpPr/>
          <p:nvPr userDrawn="1"/>
        </p:nvSpPr>
        <p:spPr>
          <a:xfrm>
            <a:off x="0" y="868681"/>
            <a:ext cx="12192000" cy="45719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5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F9512F9-BC99-4D66-886E-E0C9303939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0274" y="1314336"/>
            <a:ext cx="4920077" cy="247303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="" xmlns:a16="http://schemas.microsoft.com/office/drawing/2014/main" id="{641F2E58-02DC-431A-A7F4-7636B2996A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74" y="3996679"/>
            <a:ext cx="4920075" cy="247303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9E950E1-B379-43B4-913E-AD1DB3CFC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09855" y="1314337"/>
            <a:ext cx="5645727" cy="247026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705E40A-C57D-4717-9FFF-9EB10CEFFBC7}"/>
              </a:ext>
            </a:extLst>
          </p:cNvPr>
          <p:cNvSpPr/>
          <p:nvPr userDrawn="1"/>
        </p:nvSpPr>
        <p:spPr>
          <a:xfrm>
            <a:off x="5746864" y="1272772"/>
            <a:ext cx="45719" cy="5241172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76A2CD45-4BBF-407B-A680-70BAEE7095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65" y="6647513"/>
            <a:ext cx="5419380" cy="17084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ko-KR" altLang="en-US"/>
              <a:t>출처</a:t>
            </a:r>
            <a:endParaRPr lang="ko-KR" altLang="en-US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="" xmlns:a16="http://schemas.microsoft.com/office/drawing/2014/main" id="{A9E950E1-B379-43B4-913E-AD1DB3CFCC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09855" y="3992880"/>
            <a:ext cx="5645727" cy="249566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제목 11">
            <a:extLst>
              <a:ext uri="{FF2B5EF4-FFF2-40B4-BE49-F238E27FC236}">
                <a16:creationId xmlns="" xmlns:a16="http://schemas.microsoft.com/office/drawing/2014/main" id="{EF6E8D7A-9524-4A93-95F3-6DA34EB9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04" y="0"/>
            <a:ext cx="10197295" cy="462742"/>
          </a:xfrm>
          <a:prstGeom prst="rect">
            <a:avLst/>
          </a:prstGeom>
        </p:spPr>
        <p:txBody>
          <a:bodyPr anchor="ctr"/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13">
            <a:extLst>
              <a:ext uri="{FF2B5EF4-FFF2-40B4-BE49-F238E27FC236}">
                <a16:creationId xmlns="" xmlns:a16="http://schemas.microsoft.com/office/drawing/2014/main" id="{B7319D5A-0671-4164-ACFB-9B185A5E43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7287" y="500662"/>
            <a:ext cx="10196511" cy="3406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ko-KR" altLang="en-US" dirty="0"/>
              <a:t>부제</a:t>
            </a:r>
          </a:p>
        </p:txBody>
      </p:sp>
      <p:sp>
        <p:nvSpPr>
          <p:cNvPr id="22" name="텍스트 개체 틀 15">
            <a:extLst>
              <a:ext uri="{FF2B5EF4-FFF2-40B4-BE49-F238E27FC236}">
                <a16:creationId xmlns="" xmlns:a16="http://schemas.microsoft.com/office/drawing/2014/main" id="{329B9CD7-4AB8-4028-BF1A-3188BBB360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005840" cy="914400"/>
          </a:xfrm>
          <a:prstGeom prst="rect">
            <a:avLst/>
          </a:prstGeom>
          <a:solidFill>
            <a:srgbClr val="B499FF"/>
          </a:solidFill>
        </p:spPr>
        <p:txBody>
          <a:bodyPr anchor="ctr"/>
          <a:lstStyle>
            <a:lvl1pPr marL="0" indent="0" algn="ctr">
              <a:buNone/>
              <a:defRPr sz="4400" b="1" i="1"/>
            </a:lvl1pPr>
          </a:lstStyle>
          <a:p>
            <a:pPr lvl="0"/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6CEE677D-C298-4D2C-B8F2-3E07DDFEB43B}"/>
              </a:ext>
            </a:extLst>
          </p:cNvPr>
          <p:cNvSpPr/>
          <p:nvPr userDrawn="1"/>
        </p:nvSpPr>
        <p:spPr>
          <a:xfrm>
            <a:off x="0" y="868681"/>
            <a:ext cx="12192000" cy="45719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521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49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90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49" r:id="rId3"/>
    <p:sldLayoutId id="2147483652" r:id="rId4"/>
    <p:sldLayoutId id="2147483653" r:id="rId5"/>
    <p:sldLayoutId id="2147483662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50D99D76-B5CE-40DA-A04A-9E50B769D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7398" y="1498601"/>
            <a:ext cx="7863559" cy="329882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b="1" dirty="0"/>
              <a:t>게임 </a:t>
            </a:r>
            <a:r>
              <a:rPr lang="ko-KR" altLang="en-US" b="1" dirty="0" smtClean="0"/>
              <a:t>플레이와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시나리</a:t>
            </a:r>
            <a:r>
              <a:rPr lang="ko-KR" altLang="en-US" b="1" dirty="0"/>
              <a:t>오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="" xmlns:a16="http://schemas.microsoft.com/office/drawing/2014/main" id="{D26D5F12-0B40-48FA-9E47-2BF0714E9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하태욱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ko-KR" altLang="en-US" sz="1800" dirty="0"/>
              <a:t>걸린 시간 </a:t>
            </a:r>
            <a:r>
              <a:rPr lang="en-US" altLang="ko-KR" sz="1800" dirty="0"/>
              <a:t>: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시간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774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유저와 캐릭터가 별개로 나뉘어진 </a:t>
            </a:r>
            <a:r>
              <a:rPr lang="en-US" altLang="ko-KR" b="1" dirty="0"/>
              <a:t>3</a:t>
            </a:r>
            <a:r>
              <a:rPr lang="ko-KR" altLang="en-US" b="1" dirty="0"/>
              <a:t>인칭 관점 진행</a:t>
            </a:r>
            <a:endParaRPr lang="en-US" altLang="ko-K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▶ 유저가 자신이 선호하는 캐릭터를 고를 수 있도록 </a:t>
            </a:r>
            <a:r>
              <a:rPr lang="ko-KR" altLang="en-US" b="1" dirty="0" err="1">
                <a:solidFill>
                  <a:srgbClr val="0070C0"/>
                </a:solidFill>
              </a:rPr>
              <a:t>시놉시스</a:t>
            </a:r>
            <a:r>
              <a:rPr lang="ko-KR" altLang="en-US" b="1" dirty="0">
                <a:solidFill>
                  <a:srgbClr val="0070C0"/>
                </a:solidFill>
              </a:rPr>
              <a:t> 이후 프롤로그 </a:t>
            </a:r>
            <a:r>
              <a:rPr lang="ko-KR" altLang="en-US" b="1" dirty="0" err="1">
                <a:solidFill>
                  <a:srgbClr val="0070C0"/>
                </a:solidFill>
              </a:rPr>
              <a:t>진입전에</a:t>
            </a:r>
            <a:r>
              <a:rPr lang="ko-KR" altLang="en-US" b="1" dirty="0">
                <a:solidFill>
                  <a:srgbClr val="0070C0"/>
                </a:solidFill>
              </a:rPr>
              <a:t> 캐릭터 선택</a:t>
            </a:r>
          </a:p>
          <a:p>
            <a:r>
              <a:rPr lang="ko-KR" altLang="en-US" spc="100" dirty="0"/>
              <a:t>캐릭터들은 전혀 다른 특색과 복장을 지녔으며 각각 서로 다른 스토리가 존재한다</a:t>
            </a:r>
            <a:endParaRPr lang="en-US" altLang="ko-KR" spc="100" dirty="0"/>
          </a:p>
          <a:p>
            <a:pPr marL="0" indent="0">
              <a:buNone/>
            </a:pPr>
            <a:r>
              <a:rPr lang="ko-KR" altLang="en-US" b="1" spc="100" dirty="0">
                <a:solidFill>
                  <a:srgbClr val="0070C0"/>
                </a:solidFill>
              </a:rPr>
              <a:t>▶ 다양한 세계에서 찾아온 영웅들이라는 것을 암시함과 동시에 다양한 스토리의 재미</a:t>
            </a:r>
            <a:endParaRPr lang="en-US" altLang="ko-KR" b="1" spc="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ko-KR" altLang="en-US" b="1" spc="100" dirty="0">
                <a:solidFill>
                  <a:srgbClr val="0070C0"/>
                </a:solidFill>
              </a:rPr>
              <a:t>▶ 반복플레이를 지루하지 않도록 다양한 </a:t>
            </a:r>
            <a:r>
              <a:rPr lang="ko-KR" altLang="en-US" b="1" spc="100" dirty="0" err="1">
                <a:solidFill>
                  <a:srgbClr val="0070C0"/>
                </a:solidFill>
              </a:rPr>
              <a:t>스킬을</a:t>
            </a:r>
            <a:r>
              <a:rPr lang="ko-KR" altLang="en-US" b="1" spc="100" dirty="0">
                <a:solidFill>
                  <a:srgbClr val="0070C0"/>
                </a:solidFill>
              </a:rPr>
              <a:t> 가진 여러 캐릭터를 육성하도록 </a:t>
            </a:r>
            <a:r>
              <a:rPr lang="ko-KR" altLang="en-US" b="1" spc="100" dirty="0" smtClean="0">
                <a:solidFill>
                  <a:srgbClr val="0070C0"/>
                </a:solidFill>
              </a:rPr>
              <a:t>함</a:t>
            </a:r>
            <a:endParaRPr lang="en-US" altLang="ko-KR" b="1" spc="100" dirty="0">
              <a:solidFill>
                <a:srgbClr val="0070C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게임진행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캐릭터 선택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그림 개체 틀 7"/>
          <p:cNvGraphicFramePr>
            <a:graphicFrameLocks noGrp="1" noChangeAspect="1"/>
          </p:cNvGraphicFramePr>
          <p:nvPr>
            <p:ph type="pic" sz="quarter" idx="12"/>
            <p:extLst>
              <p:ext uri="{D42A27DB-BD31-4B8C-83A1-F6EECF244321}">
                <p14:modId xmlns:p14="http://schemas.microsoft.com/office/powerpoint/2010/main" val="3227286375"/>
              </p:ext>
            </p:extLst>
          </p:nvPr>
        </p:nvGraphicFramePr>
        <p:xfrm>
          <a:off x="450850" y="2520561"/>
          <a:ext cx="4919663" cy="2767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" r:id="rId3" imgW="9142857" imgH="5142857" progId="">
                  <p:embed/>
                </p:oleObj>
              </mc:Choice>
              <mc:Fallback>
                <p:oleObj r:id="rId3" imgW="9142857" imgH="5142857" progId="">
                  <p:embed/>
                  <p:pic>
                    <p:nvPicPr>
                      <p:cNvPr id="0" name="그림 개체 틀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2520561"/>
                        <a:ext cx="4919663" cy="27677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189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지금의 세계와는 다른 또 다른 차원이 존재한다는 것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인류가 그것을 알게 된 것은 평행우주들을 연결하는 차원의 문이 열리고 </a:t>
            </a:r>
            <a:r>
              <a:rPr lang="ko-KR" altLang="en-US" dirty="0" err="1" smtClean="0"/>
              <a:t>몬스터들이</a:t>
            </a:r>
            <a:r>
              <a:rPr lang="ko-KR" altLang="en-US" dirty="0" smtClean="0"/>
              <a:t> 쏟아져 나오고부터였다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몬스터를</a:t>
            </a:r>
            <a:r>
              <a:rPr lang="ko-KR" altLang="en-US" dirty="0" smtClean="0"/>
              <a:t> 막아내는 것만으로도 벅찼던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시놉시스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개체 틀 13">
            <a:extLst>
              <a:ext uri="{FF2B5EF4-FFF2-40B4-BE49-F238E27FC236}">
                <a16:creationId xmlns="" xmlns:a16="http://schemas.microsoft.com/office/drawing/2014/main" id="{87FEF7CE-B300-489C-9618-EFE58506FE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0" b="8130"/>
          <a:stretch>
            <a:fillRect/>
          </a:stretch>
        </p:blipFill>
        <p:spPr/>
      </p:pic>
      <p:pic>
        <p:nvPicPr>
          <p:cNvPr id="10" name="그림 개체 틀 15">
            <a:extLst>
              <a:ext uri="{FF2B5EF4-FFF2-40B4-BE49-F238E27FC236}">
                <a16:creationId xmlns="" xmlns:a16="http://schemas.microsoft.com/office/drawing/2014/main" id="{C0B1135C-B19A-4A22-A4EB-A93FC9B67A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14" b="20998"/>
          <a:stretch/>
        </p:blipFill>
        <p:spPr/>
      </p:pic>
    </p:spTree>
    <p:extLst>
      <p:ext uri="{BB962C8B-B14F-4D97-AF65-F5344CB8AC3E}">
        <p14:creationId xmlns:p14="http://schemas.microsoft.com/office/powerpoint/2010/main" val="170743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스토리 플롯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graphicFrame>
        <p:nvGraphicFramePr>
          <p:cNvPr id="18" name="표 7">
            <a:extLst>
              <a:ext uri="{FF2B5EF4-FFF2-40B4-BE49-F238E27FC236}">
                <a16:creationId xmlns="" xmlns:a16="http://schemas.microsoft.com/office/drawing/2014/main" id="{7B872022-7CA6-431C-BED6-DBC166C49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59153"/>
              </p:ext>
            </p:extLst>
          </p:nvPr>
        </p:nvGraphicFramePr>
        <p:xfrm>
          <a:off x="495300" y="1172303"/>
          <a:ext cx="11214101" cy="5400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208">
                  <a:extLst>
                    <a:ext uri="{9D8B030D-6E8A-4147-A177-3AD203B41FA5}">
                      <a16:colId xmlns="" xmlns:a16="http://schemas.microsoft.com/office/drawing/2014/main" val="467586040"/>
                    </a:ext>
                  </a:extLst>
                </a:gridCol>
                <a:gridCol w="4259292">
                  <a:extLst>
                    <a:ext uri="{9D8B030D-6E8A-4147-A177-3AD203B41FA5}">
                      <a16:colId xmlns="" xmlns:a16="http://schemas.microsoft.com/office/drawing/2014/main" val="282674955"/>
                    </a:ext>
                  </a:extLst>
                </a:gridCol>
                <a:gridCol w="3073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24201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600" dirty="0" smtClean="0"/>
                        <a:t>분류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내용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방법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/>
                        <a:t>의도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3802611"/>
                  </a:ext>
                </a:extLst>
              </a:tr>
              <a:tr h="1983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발단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+mn-lt"/>
                        </a:rPr>
                        <a:t>존재하지 않던 몬스터가 등장해서 세상을 </a:t>
                      </a:r>
                      <a:r>
                        <a:rPr lang="ko-KR" altLang="en-US" sz="1200" dirty="0" smtClean="0">
                          <a:latin typeface="+mn-lt"/>
                        </a:rPr>
                        <a:t>어지럽힌다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각 차원에서 영웅들이 탄생해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몬스터를</a:t>
                      </a:r>
                      <a:r>
                        <a:rPr lang="ko-KR" altLang="en-US" sz="1200" dirty="0" smtClean="0">
                          <a:latin typeface="+mn-lt"/>
                        </a:rPr>
                        <a:t> </a:t>
                      </a:r>
                      <a:r>
                        <a:rPr lang="ko-KR" altLang="en-US" sz="1200" dirty="0" smtClean="0">
                          <a:latin typeface="+mn-lt"/>
                        </a:rPr>
                        <a:t>물리친다</a:t>
                      </a:r>
                      <a:endParaRPr lang="en-US" altLang="ko-KR" sz="12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+mn-lt"/>
                        </a:rPr>
                        <a:t>게임 시작 전 시네마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틱</a:t>
                      </a:r>
                      <a:r>
                        <a:rPr lang="ko-KR" altLang="en-US" sz="1200" dirty="0" smtClean="0">
                          <a:latin typeface="+mn-lt"/>
                        </a:rPr>
                        <a:t> 영상을 통해 전달할 예정</a:t>
                      </a:r>
                      <a:endParaRPr lang="ko-KR" altLang="en-US" sz="12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ko-KR" altLang="en-US" sz="1200" dirty="0" smtClean="0">
                          <a:latin typeface="+mn-lt"/>
                        </a:rPr>
                        <a:t>게임의 가장 기본적인 배경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설정이므로 게임을 시작하기 전에 플레이어에게 알려줘야 할 스토리 전달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12169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전개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몬스터는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지속적으로 나타났고 원인을 제거하기 위해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몬스터가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나타나던 차원의 틈새로 영웅들이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떠나간다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54834229"/>
                  </a:ext>
                </a:extLst>
              </a:tr>
              <a:tr h="252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위기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차원의 틈새에서 수많은 차원에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서 온 영웅들과 힘을 합쳐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몬스터를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제거하며 </a:t>
                      </a:r>
                      <a:r>
                        <a:rPr lang="ko-KR" altLang="en-US" sz="1200" baseline="0" dirty="0" err="1" smtClean="0">
                          <a:latin typeface="+mn-lt"/>
                        </a:rPr>
                        <a:t>초월자에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 대한 정보를 알게 </a:t>
                      </a:r>
                      <a:r>
                        <a:rPr lang="ko-KR" altLang="en-US" sz="1200" baseline="0" dirty="0" smtClean="0">
                          <a:latin typeface="+mn-lt"/>
                        </a:rPr>
                        <a:t>된다</a:t>
                      </a:r>
                      <a:endParaRPr lang="en-US" altLang="ko-KR" sz="12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유저에게 시작부터 많은 수의 캐릭터를 주고 플레이를 하게 하며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직접적으로 탐색과 전투를 벌이면서 스토리를 전달할 예정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많은 캐릭터를 통해서 다차원 세계관이라는 것을 인식시키고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유저가 자신이 원하는 캐릭터를 키움과 동시에 유저에게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플레이적 재미를 주는 부분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34538851"/>
                  </a:ext>
                </a:extLst>
              </a:tr>
              <a:tr h="468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절정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각 세계관과 관련된 중간보스들을 쓰러뜨리고 관련된 세계관의 캐릭터들이 하나씩 </a:t>
                      </a:r>
                      <a:r>
                        <a:rPr lang="ko-KR" altLang="en-US" sz="1200" dirty="0" smtClean="0">
                          <a:latin typeface="+mn-lt"/>
                        </a:rPr>
                        <a:t>사라지고 최후의 </a:t>
                      </a:r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r>
                        <a:rPr lang="ko-KR" altLang="en-US" sz="1200" dirty="0" smtClean="0">
                          <a:latin typeface="+mn-lt"/>
                        </a:rPr>
                        <a:t>인이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초월자를</a:t>
                      </a:r>
                      <a:r>
                        <a:rPr lang="ko-KR" altLang="en-US" sz="1200" dirty="0" smtClean="0">
                          <a:latin typeface="+mn-lt"/>
                        </a:rPr>
                        <a:t> 만나 전투하게 </a:t>
                      </a:r>
                      <a:r>
                        <a:rPr lang="ko-KR" altLang="en-US" sz="1200" dirty="0" smtClean="0">
                          <a:latin typeface="+mn-lt"/>
                        </a:rPr>
                        <a:t>된다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많았던 캐릭터들이 하나하나 사라져가면서 그 세계관을 구했다는 전달과 게임이 막바지에 다가오고 있다는 것을 전달한다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다른 캐릭터를 플레이 해보기 위해서 반복플레이를 하게 되는 요소이며</a:t>
                      </a:r>
                      <a:r>
                        <a:rPr lang="en-US" altLang="ko-KR" sz="1200" dirty="0" smtClean="0">
                          <a:latin typeface="+mn-lt"/>
                        </a:rPr>
                        <a:t>, </a:t>
                      </a:r>
                      <a:r>
                        <a:rPr lang="ko-KR" altLang="en-US" sz="1200" dirty="0" smtClean="0">
                          <a:latin typeface="+mn-lt"/>
                        </a:rPr>
                        <a:t>후반부로 갈수록 하나의 캐릭터에 집중하게 되면서 더욱 캐릭터성에 빠져들게 하는 요소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09107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결말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+mn-lt"/>
                        </a:rPr>
                        <a:t>초월자는</a:t>
                      </a:r>
                      <a:r>
                        <a:rPr lang="en-US" altLang="ko-KR" sz="1200" dirty="0" smtClean="0">
                          <a:latin typeface="+mn-lt"/>
                        </a:rPr>
                        <a:t> </a:t>
                      </a:r>
                      <a:r>
                        <a:rPr lang="ko-KR" altLang="en-US" sz="1200" dirty="0" smtClean="0">
                          <a:latin typeface="+mn-lt"/>
                        </a:rPr>
                        <a:t>대체제가 나타나지 않는 이상 죽지 않는 불멸의 존재라는 것을 알게 된 </a:t>
                      </a:r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r>
                        <a:rPr lang="ko-KR" altLang="en-US" sz="1200" dirty="0" smtClean="0">
                          <a:latin typeface="+mn-lt"/>
                        </a:rPr>
                        <a:t>인은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초월자를</a:t>
                      </a:r>
                      <a:r>
                        <a:rPr lang="ko-KR" altLang="en-US" sz="1200" dirty="0" smtClean="0">
                          <a:latin typeface="+mn-lt"/>
                        </a:rPr>
                        <a:t> 쓰러뜨리고 자신이 초월자의 자리로 올라가며 모든 사람의 기억에서 잊혀진다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플레이어가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초월자를</a:t>
                      </a:r>
                      <a:r>
                        <a:rPr lang="ko-KR" altLang="en-US" sz="1200" dirty="0" smtClean="0">
                          <a:latin typeface="+mn-lt"/>
                        </a:rPr>
                        <a:t> 쓰러뜨리는 것을 통해서 게임의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엔딩을</a:t>
                      </a:r>
                      <a:r>
                        <a:rPr lang="ko-KR" altLang="en-US" sz="1200" dirty="0" smtClean="0">
                          <a:latin typeface="+mn-lt"/>
                        </a:rPr>
                        <a:t> 전달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이 파트에서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초월자를</a:t>
                      </a:r>
                      <a:r>
                        <a:rPr lang="ko-KR" altLang="en-US" sz="1200" dirty="0" smtClean="0">
                          <a:latin typeface="+mn-lt"/>
                        </a:rPr>
                        <a:t> 쓰러뜨리고 새롭게 초월자가 된 캐릭터가 다음 반복 플레이 시에 </a:t>
                      </a:r>
                      <a:r>
                        <a:rPr lang="ko-KR" altLang="en-US" sz="1200" dirty="0" err="1" smtClean="0">
                          <a:latin typeface="+mn-lt"/>
                        </a:rPr>
                        <a:t>초월자로</a:t>
                      </a:r>
                      <a:r>
                        <a:rPr lang="ko-KR" altLang="en-US" sz="1200" dirty="0" smtClean="0">
                          <a:latin typeface="+mn-lt"/>
                        </a:rPr>
                        <a:t> 등장한다</a:t>
                      </a:r>
                      <a:endParaRPr lang="en-US" altLang="ko-KR" sz="1200" dirty="0" smtClean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+mn-lt"/>
                        </a:rPr>
                        <a:t>기억에서 모두 사라졌기 때문에 대사 등을 통해서 추가적인 스토리 전달 가능</a:t>
                      </a:r>
                      <a:endParaRPr lang="en-US" altLang="ko-KR" sz="12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84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전 캐릭터 공통</a:t>
            </a:r>
            <a:endParaRPr lang="en-US" altLang="ko-KR" b="1" dirty="0"/>
          </a:p>
          <a:p>
            <a:r>
              <a:rPr lang="ko-KR" altLang="en-US" dirty="0"/>
              <a:t>어딘가로 도착한 캐릭터 </a:t>
            </a:r>
            <a:r>
              <a:rPr lang="en-US" altLang="ko-KR" dirty="0"/>
              <a:t>(</a:t>
            </a:r>
            <a:r>
              <a:rPr lang="ko-KR" altLang="en-US" dirty="0"/>
              <a:t>어딘지 몰라 살펴봄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왼쪽 이미지처럼 </a:t>
            </a:r>
            <a:r>
              <a:rPr lang="ko-KR" altLang="en-US" dirty="0" err="1"/>
              <a:t>상인같은</a:t>
            </a:r>
            <a:r>
              <a:rPr lang="ko-KR" altLang="en-US" dirty="0"/>
              <a:t> 인물이 걸어 나온다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나도 자네처럼 </a:t>
            </a:r>
            <a:r>
              <a:rPr lang="ko-KR" altLang="en-US" dirty="0" err="1"/>
              <a:t>초월자를</a:t>
            </a:r>
            <a:r>
              <a:rPr lang="ko-KR" altLang="en-US" dirty="0"/>
              <a:t> 쓰러뜨리러 온 사람일세</a:t>
            </a:r>
            <a:r>
              <a:rPr lang="en-US" altLang="ko-KR" dirty="0"/>
              <a:t>. </a:t>
            </a:r>
            <a:r>
              <a:rPr lang="ko-KR" altLang="en-US" dirty="0"/>
              <a:t>당신과는 다른 세계에서 말이지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이곳에는 다른 세계에서 온 사람들이 많다고 알려주며</a:t>
            </a:r>
            <a:r>
              <a:rPr lang="en-US" altLang="ko-KR" dirty="0"/>
              <a:t>, </a:t>
            </a:r>
            <a:r>
              <a:rPr lang="ko-KR" altLang="en-US" dirty="0"/>
              <a:t>자신은 여기서는 너무 약해서 정보를 알려주고 물자를 보급하는 역할을 하기로 했다고 말함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“</a:t>
            </a:r>
            <a:r>
              <a:rPr lang="ko-KR" altLang="en-US" dirty="0"/>
              <a:t>자네도 이곳에 대해 </a:t>
            </a:r>
            <a:r>
              <a:rPr lang="ko-KR" altLang="en-US" dirty="0" err="1"/>
              <a:t>모를테니</a:t>
            </a:r>
            <a:r>
              <a:rPr lang="ko-KR" altLang="en-US" dirty="0"/>
              <a:t> 조금 알려주지</a:t>
            </a:r>
            <a:r>
              <a:rPr lang="en-US" altLang="ko-KR" dirty="0"/>
              <a:t>.”</a:t>
            </a:r>
          </a:p>
          <a:p>
            <a:r>
              <a:rPr lang="ko-KR" altLang="en-US" b="1" dirty="0">
                <a:solidFill>
                  <a:srgbClr val="00B050"/>
                </a:solidFill>
              </a:rPr>
              <a:t>기본적인 조작방법과 상점 이용법 등을 </a:t>
            </a:r>
            <a:r>
              <a:rPr lang="ko-KR" altLang="en-US" b="1" dirty="0" smtClean="0">
                <a:solidFill>
                  <a:srgbClr val="00B050"/>
                </a:solidFill>
              </a:rPr>
              <a:t>알려줌</a:t>
            </a:r>
            <a:endParaRPr lang="en-US" altLang="ko-KR" b="1" dirty="0">
              <a:solidFill>
                <a:srgbClr val="00B05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프롤로그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개체 틀 10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2" b="136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79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 smtClean="0"/>
              <a:t>기획의도</a:t>
            </a:r>
            <a:endParaRPr lang="en-US" altLang="ko-KR" b="1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dirty="0" smtClean="0"/>
              <a:t>시작 부분에 유저에게 조작방법과 플레이에 대해서 가르쳐 줄 가이드 </a:t>
            </a:r>
            <a:r>
              <a:rPr lang="en-US" altLang="ko-KR" dirty="0" smtClean="0"/>
              <a:t>NPC</a:t>
            </a:r>
            <a:r>
              <a:rPr lang="ko-KR" altLang="en-US" dirty="0" smtClean="0"/>
              <a:t>를 붙여줌으로써 유저에게 게임에 대해 빠르게 익숙해 지도록 함</a:t>
            </a:r>
            <a:endParaRPr lang="en-US" altLang="ko-KR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dirty="0" err="1" smtClean="0"/>
              <a:t>초월자에</a:t>
            </a:r>
            <a:r>
              <a:rPr lang="ko-KR" altLang="en-US" dirty="0" smtClean="0"/>
              <a:t> 대한 얘기를 통해 강대한 적이 존재한다는 것을 전달하고 다양한 사람들이 많다는 것을 통해 다차원 세계관이라는 것을 전달</a:t>
            </a:r>
            <a:endParaRPr lang="en-US" altLang="ko-KR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dirty="0" smtClean="0"/>
              <a:t>죽음으로 게임이 끝나는 것이 아니라 죽음을 통해 게임에 익숙해지고 숙련도를 쌓아간다는 것을 전달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6"/>
          </p:nvPr>
        </p:nvSpPr>
        <p:spPr>
          <a:xfrm>
            <a:off x="441497" y="1327036"/>
            <a:ext cx="5235403" cy="5155377"/>
          </a:xfrm>
        </p:spPr>
        <p:txBody>
          <a:bodyPr anchor="ctr"/>
          <a:lstStyle/>
          <a:p>
            <a:r>
              <a:rPr lang="en-US" altLang="ko-KR" dirty="0"/>
              <a:t>“</a:t>
            </a:r>
            <a:r>
              <a:rPr lang="ko-KR" altLang="en-US" dirty="0"/>
              <a:t>이곳은 수 십 가지 공간들로 나뉘어져 있네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혹시 죽을 까봐 걱정하지는 말게나</a:t>
            </a:r>
            <a:r>
              <a:rPr lang="en-US" altLang="ko-KR" dirty="0"/>
              <a:t>. </a:t>
            </a:r>
            <a:r>
              <a:rPr lang="ko-KR" altLang="en-US" dirty="0"/>
              <a:t>몇 번을 죽어도 이곳에서는 되살아나더군</a:t>
            </a:r>
            <a:r>
              <a:rPr lang="en-US" altLang="ko-KR" dirty="0"/>
              <a:t>. </a:t>
            </a:r>
            <a:r>
              <a:rPr lang="ko-KR" altLang="en-US" dirty="0" err="1"/>
              <a:t>몬스터도</a:t>
            </a:r>
            <a:r>
              <a:rPr lang="ko-KR" altLang="en-US" dirty="0"/>
              <a:t> 되살아 난다는 게 문제지</a:t>
            </a:r>
            <a:r>
              <a:rPr lang="en-US" altLang="ko-KR" dirty="0"/>
              <a:t>. </a:t>
            </a:r>
            <a:r>
              <a:rPr lang="ko-KR" altLang="en-US" dirty="0"/>
              <a:t>어떻게 다시 되살아 나는지는 모르겠지만</a:t>
            </a:r>
            <a:r>
              <a:rPr lang="en-US" altLang="ko-KR" dirty="0"/>
              <a:t>… </a:t>
            </a:r>
            <a:r>
              <a:rPr lang="ko-KR" altLang="en-US" dirty="0"/>
              <a:t>여러 번 죽는다면 정신이 버티질 못할 게야</a:t>
            </a:r>
            <a:r>
              <a:rPr lang="en-US" altLang="ko-KR" dirty="0"/>
              <a:t>. </a:t>
            </a:r>
            <a:r>
              <a:rPr lang="ko-KR" altLang="en-US" dirty="0"/>
              <a:t>죽지 않도록 노력하게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공략을 끝내야 다음 공간으로 진입이 가능하다</a:t>
            </a:r>
            <a:endParaRPr lang="en-US" altLang="ko-KR" dirty="0"/>
          </a:p>
          <a:p>
            <a:r>
              <a:rPr lang="ko-KR" altLang="en-US" dirty="0"/>
              <a:t>공략을 마친 곳은 언제든 재도전 할 수 있다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먼저 저곳부터 공략해보게</a:t>
            </a:r>
            <a:r>
              <a:rPr lang="en-US" altLang="ko-KR" dirty="0"/>
              <a:t>” (</a:t>
            </a:r>
            <a:r>
              <a:rPr lang="ko-KR" altLang="en-US" b="1" dirty="0">
                <a:solidFill>
                  <a:srgbClr val="00B050"/>
                </a:solidFill>
              </a:rPr>
              <a:t>첫 스테이지 진입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프롤로그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6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난이도에 따라</a:t>
            </a:r>
            <a:r>
              <a:rPr lang="ko-KR" altLang="en-US" dirty="0" smtClean="0"/>
              <a:t> </a:t>
            </a:r>
            <a:r>
              <a:rPr lang="ko-KR" altLang="en-US" b="1" dirty="0">
                <a:solidFill>
                  <a:srgbClr val="00B050"/>
                </a:solidFill>
              </a:rPr>
              <a:t>보스의 모습이 달라지도록 설정</a:t>
            </a:r>
            <a:r>
              <a:rPr lang="ko-KR" altLang="en-US" dirty="0"/>
              <a:t>해서 쉬운 난이도로 도전했을 때는 알 수 없었던</a:t>
            </a:r>
            <a:r>
              <a:rPr lang="en-US" altLang="ko-KR" dirty="0"/>
              <a:t> </a:t>
            </a:r>
            <a:r>
              <a:rPr lang="ko-KR" altLang="en-US" dirty="0"/>
              <a:t>보스의 새로운 모습이나 설정 등이 등장하도록 </a:t>
            </a:r>
            <a:r>
              <a:rPr lang="ko-KR" altLang="en-US" dirty="0" smtClean="0"/>
              <a:t>하였다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b="1" dirty="0"/>
              <a:t>이지 난이도</a:t>
            </a:r>
            <a:r>
              <a:rPr lang="ko-KR" altLang="en-US" dirty="0"/>
              <a:t> </a:t>
            </a:r>
            <a:r>
              <a:rPr lang="en-US" altLang="ko-KR" dirty="0"/>
              <a:t>– “</a:t>
            </a:r>
            <a:r>
              <a:rPr lang="ko-KR" altLang="en-US" dirty="0"/>
              <a:t>늙은 마법사인가 내 상대가 안되지</a:t>
            </a:r>
            <a:r>
              <a:rPr lang="en-US" altLang="ko-KR" dirty="0"/>
              <a:t>!”</a:t>
            </a:r>
          </a:p>
          <a:p>
            <a:pPr marL="0" indent="0">
              <a:buNone/>
            </a:pPr>
            <a:r>
              <a:rPr lang="ko-KR" altLang="en-US" b="1" dirty="0"/>
              <a:t>하드 난이도</a:t>
            </a:r>
            <a:r>
              <a:rPr lang="ko-KR" altLang="en-US" dirty="0"/>
              <a:t> </a:t>
            </a:r>
            <a:r>
              <a:rPr lang="en-US" altLang="ko-KR" dirty="0"/>
              <a:t>– “</a:t>
            </a:r>
            <a:r>
              <a:rPr lang="ko-KR" altLang="en-US" dirty="0"/>
              <a:t>드라큘라</a:t>
            </a:r>
            <a:r>
              <a:rPr lang="en-US" altLang="ko-KR" dirty="0"/>
              <a:t>! </a:t>
            </a:r>
            <a:r>
              <a:rPr lang="ko-KR" altLang="en-US" dirty="0"/>
              <a:t>심장에 말뚝을 박아주지</a:t>
            </a:r>
            <a:r>
              <a:rPr lang="en-US" altLang="ko-KR" dirty="0" smtClean="0"/>
              <a:t>!”</a:t>
            </a:r>
            <a:endParaRPr lang="en-US" altLang="ko-KR" dirty="0"/>
          </a:p>
          <a:p>
            <a:r>
              <a:rPr lang="ko-KR" altLang="en-US" dirty="0"/>
              <a:t>난이도에 따라서 보스가 주는 아이템도 </a:t>
            </a:r>
            <a:r>
              <a:rPr lang="ko-KR" altLang="en-US" dirty="0" smtClean="0"/>
              <a:t>달라진다</a:t>
            </a:r>
            <a:endParaRPr lang="en-US" altLang="ko-KR" dirty="0" smtClean="0"/>
          </a:p>
          <a:p>
            <a:r>
              <a:rPr lang="ko-KR" altLang="en-US" dirty="0"/>
              <a:t>캐릭터마다 </a:t>
            </a:r>
            <a:r>
              <a:rPr lang="ko-KR" altLang="en-US" b="1" dirty="0">
                <a:solidFill>
                  <a:srgbClr val="00B050"/>
                </a:solidFill>
              </a:rPr>
              <a:t>같은 무기라도 사용방식이 </a:t>
            </a:r>
            <a:r>
              <a:rPr lang="ko-KR" altLang="en-US" b="1" dirty="0" smtClean="0">
                <a:solidFill>
                  <a:srgbClr val="00B050"/>
                </a:solidFill>
              </a:rPr>
              <a:t>다르다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▶ 난이도에 따라 스토리의 경험을 다르게 하여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유저가 스토리를 일종의 보상으로 여길 수 있도록 </a:t>
            </a:r>
            <a:r>
              <a:rPr lang="ko-KR" altLang="en-US" b="1" dirty="0" smtClean="0">
                <a:solidFill>
                  <a:srgbClr val="0070C0"/>
                </a:solidFill>
              </a:rPr>
              <a:t>함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▶ 각 캐릭터의 아이템 활용 방법을 통해서 같은 무기라도 캐릭터마다 생각이 다른 것을 </a:t>
            </a:r>
            <a:r>
              <a:rPr lang="ko-KR" altLang="en-US" b="1" dirty="0" smtClean="0">
                <a:solidFill>
                  <a:srgbClr val="0070C0"/>
                </a:solidFill>
              </a:rPr>
              <a:t>표현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난이도와 보스 그리고 아이템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2" t="5312" r="1" b="5312"/>
          <a:stretch/>
        </p:blipFill>
        <p:spPr bwMode="auto">
          <a:xfrm>
            <a:off x="450274" y="1327036"/>
            <a:ext cx="2054513" cy="247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9" t="5340" b="5340"/>
          <a:stretch/>
        </p:blipFill>
        <p:spPr bwMode="auto">
          <a:xfrm>
            <a:off x="3431888" y="1329679"/>
            <a:ext cx="2065462" cy="247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8" t="6369" r="16484" b="6369"/>
          <a:stretch/>
        </p:blipFill>
        <p:spPr bwMode="auto">
          <a:xfrm>
            <a:off x="450274" y="4009379"/>
            <a:ext cx="2054513" cy="247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7" t="10309" r="15795" b="2485"/>
          <a:stretch/>
        </p:blipFill>
        <p:spPr bwMode="auto">
          <a:xfrm>
            <a:off x="3431887" y="4009379"/>
            <a:ext cx="2054513" cy="247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89100" y="13462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이지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86181" y="13462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하드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4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자네가 원래 있던 세계에서 큰 일이 일어난 것 </a:t>
            </a:r>
            <a:r>
              <a:rPr lang="ko-KR" altLang="en-US" dirty="0" err="1"/>
              <a:t>같구만</a:t>
            </a:r>
            <a:r>
              <a:rPr lang="en-US" altLang="ko-KR" dirty="0"/>
              <a:t>. </a:t>
            </a:r>
            <a:r>
              <a:rPr lang="ko-KR" altLang="en-US" dirty="0"/>
              <a:t>어서 가보도록 하게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캐릭터가 정해진 성장을 달성하면 열리는 스토리</a:t>
            </a:r>
            <a:endParaRPr lang="en-US" altLang="ko-KR" dirty="0"/>
          </a:p>
          <a:p>
            <a:r>
              <a:rPr lang="ko-KR" altLang="en-US" dirty="0"/>
              <a:t>탐색보다는 </a:t>
            </a:r>
            <a:r>
              <a:rPr lang="ko-KR" altLang="en-US" b="1" dirty="0">
                <a:solidFill>
                  <a:srgbClr val="00B050"/>
                </a:solidFill>
              </a:rPr>
              <a:t>공략과 전투에 중점을 둔 </a:t>
            </a:r>
            <a:r>
              <a:rPr lang="ko-KR" altLang="en-US" b="1" dirty="0" err="1">
                <a:solidFill>
                  <a:srgbClr val="00B050"/>
                </a:solidFill>
              </a:rPr>
              <a:t>보스전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위주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▶ 캐릭터의 세계관과 설정을 자연스럽게 전달 가능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dirty="0" err="1"/>
              <a:t>몬스터는</a:t>
            </a:r>
            <a:r>
              <a:rPr lang="ko-KR" altLang="en-US" dirty="0"/>
              <a:t> 계속해서 부활이 가능하기 때문에 하나의 보스 </a:t>
            </a:r>
            <a:r>
              <a:rPr lang="ko-KR" altLang="en-US" dirty="0" err="1"/>
              <a:t>몬스터로</a:t>
            </a:r>
            <a:r>
              <a:rPr lang="ko-KR" altLang="en-US" dirty="0"/>
              <a:t> 모든 캐릭터에게 적용가능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▶ 가장 비용이 적게 되는 캐릭터 스토리만 구성을 하면 하나의 리소스를 다방면으로 사용 가능하면서 </a:t>
            </a:r>
            <a:r>
              <a:rPr lang="ko-KR" altLang="en-US" b="1" dirty="0" err="1">
                <a:solidFill>
                  <a:srgbClr val="0070C0"/>
                </a:solidFill>
              </a:rPr>
              <a:t>콘텐츠의</a:t>
            </a:r>
            <a:r>
              <a:rPr lang="ko-KR" altLang="en-US" b="1" dirty="0">
                <a:solidFill>
                  <a:srgbClr val="0070C0"/>
                </a:solidFill>
              </a:rPr>
              <a:t> 양을 늘릴 수 </a:t>
            </a:r>
            <a:r>
              <a:rPr lang="ko-KR" altLang="en-US" b="1" dirty="0" smtClean="0">
                <a:solidFill>
                  <a:srgbClr val="0070C0"/>
                </a:solidFill>
              </a:rPr>
              <a:t>있다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캐릭터 스토리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8" b="129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233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r>
              <a:rPr lang="ko-KR" altLang="en-US" dirty="0"/>
              <a:t>메인 스토리의 진행상황에 맞추어 캐릭터들 간의 스토리가 오픈 됨</a:t>
            </a:r>
            <a:endParaRPr lang="en-US" altLang="ko-KR" dirty="0"/>
          </a:p>
          <a:p>
            <a:r>
              <a:rPr lang="ko-KR" altLang="en-US" dirty="0"/>
              <a:t>서로 다른 세계에서 온 캐릭터들이기 때문에 다양한 스토리 전개 가능</a:t>
            </a:r>
            <a:endParaRPr lang="en-US" altLang="ko-KR" dirty="0"/>
          </a:p>
          <a:p>
            <a:r>
              <a:rPr lang="ko-KR" altLang="en-US" dirty="0"/>
              <a:t>주로 각자 세계에 대한 일상적인 대화나 이곳을 탐험하면서 알게 된 정보 등을 서로 얘기하는 스토리</a:t>
            </a:r>
            <a:endParaRPr lang="en-US" altLang="ko-KR" dirty="0"/>
          </a:p>
          <a:p>
            <a:r>
              <a:rPr lang="ko-KR" altLang="en-US" dirty="0"/>
              <a:t>이 부분은 </a:t>
            </a:r>
            <a:r>
              <a:rPr lang="ko-KR" altLang="en-US" dirty="0" err="1"/>
              <a:t>웹툰</a:t>
            </a:r>
            <a:r>
              <a:rPr lang="ko-KR" altLang="en-US" dirty="0"/>
              <a:t> 등의 </a:t>
            </a:r>
            <a:r>
              <a:rPr lang="ko-KR" altLang="en-US" dirty="0" err="1"/>
              <a:t>콘텐츠로도</a:t>
            </a:r>
            <a:r>
              <a:rPr lang="ko-KR" altLang="en-US" dirty="0"/>
              <a:t> 제작가능성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서브 스토리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개체 틀 1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" b="5360"/>
          <a:stretch>
            <a:fillRect/>
          </a:stretch>
        </p:blipFill>
        <p:spPr/>
      </p:pic>
      <p:pic>
        <p:nvPicPr>
          <p:cNvPr id="10" name="그림 개체 틀 1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18063"/>
          <a:stretch/>
        </p:blipFill>
        <p:spPr/>
      </p:pic>
    </p:spTree>
    <p:extLst>
      <p:ext uri="{BB962C8B-B14F-4D97-AF65-F5344CB8AC3E}">
        <p14:creationId xmlns:p14="http://schemas.microsoft.com/office/powerpoint/2010/main" val="6344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r>
              <a:rPr lang="ko-KR" altLang="en-US" dirty="0" err="1"/>
              <a:t>초월자에게</a:t>
            </a:r>
            <a:r>
              <a:rPr lang="ko-KR" altLang="en-US" dirty="0"/>
              <a:t> 도전했던 영웅 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스킬 습득</a:t>
            </a:r>
            <a:r>
              <a:rPr lang="en-US" altLang="ko-KR" b="1" dirty="0">
                <a:solidFill>
                  <a:srgbClr val="00B050"/>
                </a:solidFill>
              </a:rPr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강화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난 이제 포기했다</a:t>
            </a:r>
            <a:r>
              <a:rPr lang="en-US" altLang="ko-KR" dirty="0"/>
              <a:t>. </a:t>
            </a:r>
            <a:r>
              <a:rPr lang="ko-KR" altLang="en-US" dirty="0"/>
              <a:t>내가 아무리 노력해도 그자를 쓰러뜨릴 수 없어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왜 우리가 계속 살아나는지 아나</a:t>
            </a:r>
            <a:r>
              <a:rPr lang="en-US" altLang="ko-KR" dirty="0"/>
              <a:t>? </a:t>
            </a:r>
            <a:r>
              <a:rPr lang="ko-KR" altLang="en-US" dirty="0"/>
              <a:t>그자가 우리의 시간을 비틀었기 때문이지</a:t>
            </a:r>
            <a:r>
              <a:rPr lang="en-US" altLang="ko-KR" dirty="0"/>
              <a:t>. </a:t>
            </a:r>
            <a:r>
              <a:rPr lang="ko-KR" altLang="en-US" dirty="0"/>
              <a:t>언제든 영웅은 새롭게 나타나는 법이지</a:t>
            </a:r>
            <a:r>
              <a:rPr lang="en-US" altLang="ko-KR" dirty="0"/>
              <a:t>. </a:t>
            </a:r>
            <a:r>
              <a:rPr lang="ko-KR" altLang="en-US" dirty="0"/>
              <a:t>그렇기에 죽이지 않고 마음을 꺾어버리는 거야</a:t>
            </a:r>
            <a:r>
              <a:rPr lang="en-US" altLang="ko-KR" dirty="0"/>
              <a:t>. </a:t>
            </a:r>
            <a:r>
              <a:rPr lang="ko-KR" altLang="en-US" dirty="0"/>
              <a:t>사람들의 희망이던 우리들이 모든걸 포기하고 꺾인 채로 사람들에게 절망을 안겨주길 바라는 거야</a:t>
            </a:r>
            <a:r>
              <a:rPr lang="en-US" altLang="ko-KR" dirty="0"/>
              <a:t>. </a:t>
            </a:r>
            <a:r>
              <a:rPr lang="ko-KR" altLang="en-US" dirty="0"/>
              <a:t>더 이상 새로운 영웅이 나타나지 않도록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원한다면 기술을 가르쳐 줄 순 있네</a:t>
            </a:r>
            <a:r>
              <a:rPr lang="en-US" altLang="ko-KR" dirty="0"/>
              <a:t>. </a:t>
            </a:r>
            <a:r>
              <a:rPr lang="ko-KR" altLang="en-US" dirty="0"/>
              <a:t>소용없겠지만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서브 스토리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개체 틀 1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6" b="68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142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ko-KR" altLang="en-US" b="1" dirty="0"/>
              <a:t>로딩 화면을 통한 </a:t>
            </a:r>
            <a:r>
              <a:rPr lang="ko-KR" altLang="en-US" b="1" dirty="0" err="1"/>
              <a:t>스토리텔링</a:t>
            </a:r>
            <a:endParaRPr lang="en-US" altLang="ko-KR" b="1" dirty="0"/>
          </a:p>
          <a:p>
            <a:r>
              <a:rPr lang="ko-KR" altLang="en-US" dirty="0" err="1"/>
              <a:t>메트로배니아</a:t>
            </a:r>
            <a:r>
              <a:rPr lang="ko-KR" altLang="en-US" dirty="0"/>
              <a:t> 장르의 특성상 탐색을 위주로 하기 때문에 다른 게임에 비해서 </a:t>
            </a:r>
            <a:r>
              <a:rPr lang="ko-KR" altLang="en-US" dirty="0" err="1"/>
              <a:t>맵이</a:t>
            </a:r>
            <a:r>
              <a:rPr lang="ko-KR" altLang="en-US" dirty="0"/>
              <a:t> 크다</a:t>
            </a:r>
            <a:endParaRPr lang="en-US" altLang="ko-KR" dirty="0"/>
          </a:p>
          <a:p>
            <a:r>
              <a:rPr lang="ko-KR" altLang="en-US" dirty="0"/>
              <a:t>로딩시간에 그 스테이지의 </a:t>
            </a:r>
            <a:r>
              <a:rPr lang="ko-KR" altLang="en-US" dirty="0" err="1"/>
              <a:t>맵에</a:t>
            </a:r>
            <a:r>
              <a:rPr lang="ko-KR" altLang="en-US" dirty="0"/>
              <a:t> 대한 배경 설명이나 캐릭터의 배경설정에 관한 스토리 전달</a:t>
            </a:r>
            <a:endParaRPr lang="en-US" altLang="ko-KR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▶ 로딩이라는 지루해 질 수 있는 시간에 게임의 설정들에 관해서 전달하면서 다차원 설정이라는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복잡할 수 있는 게임의 세계관을 자주 설명하고 전달해 유저의 이해도를 </a:t>
            </a:r>
            <a:r>
              <a:rPr lang="ko-KR" altLang="en-US" b="1" dirty="0" smtClean="0">
                <a:solidFill>
                  <a:srgbClr val="0070C0"/>
                </a:solidFill>
              </a:rPr>
              <a:t>높임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로딩화</a:t>
            </a:r>
            <a:r>
              <a:rPr lang="ko-KR" altLang="en-US" dirty="0"/>
              <a:t>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8" t="151" r="8183" b="295"/>
          <a:stretch/>
        </p:blipFill>
        <p:spPr bwMode="auto">
          <a:xfrm>
            <a:off x="450274" y="1752601"/>
            <a:ext cx="4920077" cy="427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0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0" indent="0" algn="just">
              <a:buNone/>
            </a:pPr>
            <a:r>
              <a:rPr lang="ko-KR" altLang="en-US" sz="1600" b="1" spc="100" dirty="0" err="1" smtClean="0"/>
              <a:t>로그배니아</a:t>
            </a:r>
            <a:r>
              <a:rPr lang="en-US" altLang="ko-KR" sz="1600" b="1" spc="100" dirty="0"/>
              <a:t> </a:t>
            </a:r>
            <a:r>
              <a:rPr lang="en-US" altLang="ko-KR" sz="1600" spc="100" dirty="0"/>
              <a:t>(</a:t>
            </a:r>
            <a:r>
              <a:rPr lang="ko-KR" altLang="en-US" sz="1600" spc="100" dirty="0" err="1"/>
              <a:t>메트로배니아</a:t>
            </a:r>
            <a:r>
              <a:rPr lang="ko-KR" altLang="en-US" sz="1600" spc="100" dirty="0"/>
              <a:t> </a:t>
            </a:r>
            <a:r>
              <a:rPr lang="en-US" altLang="ko-KR" sz="1600" spc="100" dirty="0"/>
              <a:t>+</a:t>
            </a:r>
            <a:r>
              <a:rPr lang="ko-KR" altLang="en-US" sz="1600" spc="100" dirty="0"/>
              <a:t> </a:t>
            </a:r>
            <a:r>
              <a:rPr lang="ko-KR" altLang="en-US" sz="1600" spc="100" dirty="0" err="1"/>
              <a:t>로그라이크</a:t>
            </a:r>
            <a:r>
              <a:rPr lang="en-US" altLang="ko-KR" sz="1600" spc="100" dirty="0"/>
              <a:t>)</a:t>
            </a:r>
            <a:r>
              <a:rPr lang="ko-KR" altLang="en-US" sz="1600" b="1" spc="100" dirty="0" smtClean="0"/>
              <a:t> </a:t>
            </a:r>
            <a:r>
              <a:rPr lang="ko-KR" altLang="en-US" sz="1600" b="1" spc="100" dirty="0"/>
              <a:t>장르의 </a:t>
            </a:r>
            <a:r>
              <a:rPr lang="ko-KR" altLang="en-US" sz="1600" b="1" spc="100" dirty="0" smtClean="0"/>
              <a:t>게임</a:t>
            </a:r>
            <a:endParaRPr lang="en-US" altLang="ko-KR" sz="1600" b="1" spc="100" dirty="0" smtClean="0"/>
          </a:p>
          <a:p>
            <a:pPr algn="just"/>
            <a:r>
              <a:rPr lang="en-US" altLang="ko-KR" sz="1600" spc="100" dirty="0"/>
              <a:t>NPC</a:t>
            </a:r>
            <a:r>
              <a:rPr lang="ko-KR" altLang="en-US" sz="1600" spc="100" dirty="0"/>
              <a:t>와 말할 수 있는 적들과의 대화</a:t>
            </a:r>
            <a:r>
              <a:rPr lang="en-US" altLang="ko-KR" sz="1600" spc="100" dirty="0"/>
              <a:t>, </a:t>
            </a:r>
            <a:r>
              <a:rPr lang="ko-KR" altLang="en-US" sz="1600" spc="100" dirty="0" smtClean="0"/>
              <a:t>내레이션을 </a:t>
            </a:r>
            <a:r>
              <a:rPr lang="ko-KR" altLang="en-US" sz="1600" spc="100" dirty="0"/>
              <a:t>통해서 스토리를 직접 전달</a:t>
            </a:r>
            <a:endParaRPr lang="en-US" altLang="ko-KR" sz="1600" spc="100" dirty="0"/>
          </a:p>
          <a:p>
            <a:pPr algn="just"/>
            <a:r>
              <a:rPr lang="ko-KR" altLang="en-US" sz="1600" b="1" spc="100" dirty="0">
                <a:solidFill>
                  <a:srgbClr val="00B050"/>
                </a:solidFill>
              </a:rPr>
              <a:t>스테이지의 배경과 보스 </a:t>
            </a:r>
            <a:r>
              <a:rPr lang="ko-KR" altLang="en-US" sz="1600" b="1" spc="100" dirty="0" err="1">
                <a:solidFill>
                  <a:srgbClr val="00B050"/>
                </a:solidFill>
              </a:rPr>
              <a:t>몬스터의</a:t>
            </a:r>
            <a:r>
              <a:rPr lang="ko-KR" altLang="en-US" sz="1600" b="1" spc="100" dirty="0">
                <a:solidFill>
                  <a:srgbClr val="00B050"/>
                </a:solidFill>
              </a:rPr>
              <a:t> 모습</a:t>
            </a:r>
            <a:r>
              <a:rPr lang="ko-KR" altLang="en-US" sz="1600" spc="100" dirty="0"/>
              <a:t>을 통하여 스토리를 간접 </a:t>
            </a:r>
            <a:r>
              <a:rPr lang="ko-KR" altLang="en-US" sz="1600" spc="100" dirty="0" smtClean="0"/>
              <a:t>전달</a:t>
            </a:r>
            <a:endParaRPr lang="en-US" altLang="ko-KR" sz="1600" b="1" spc="100" dirty="0"/>
          </a:p>
          <a:p>
            <a:pPr marL="0" indent="0" algn="just">
              <a:buNone/>
            </a:pPr>
            <a:r>
              <a:rPr lang="ko-KR" altLang="en-US" sz="1600" b="1" spc="100" dirty="0" smtClean="0">
                <a:solidFill>
                  <a:srgbClr val="0070C0"/>
                </a:solidFill>
              </a:rPr>
              <a:t>▶ </a:t>
            </a:r>
            <a:r>
              <a:rPr lang="en-US" altLang="ko-KR" sz="1600" b="1" spc="100" dirty="0">
                <a:solidFill>
                  <a:srgbClr val="0070C0"/>
                </a:solidFill>
              </a:rPr>
              <a:t>NPC</a:t>
            </a:r>
            <a:r>
              <a:rPr lang="ko-KR" altLang="en-US" sz="1600" b="1" spc="100" dirty="0">
                <a:solidFill>
                  <a:srgbClr val="0070C0"/>
                </a:solidFill>
              </a:rPr>
              <a:t>들을 통해서 플레이 방법이나 짧은 스토리를 전달하고</a:t>
            </a:r>
            <a:r>
              <a:rPr lang="en-US" altLang="ko-KR" sz="1600" b="1" spc="100" dirty="0">
                <a:solidFill>
                  <a:srgbClr val="0070C0"/>
                </a:solidFill>
              </a:rPr>
              <a:t>, </a:t>
            </a:r>
            <a:r>
              <a:rPr lang="ko-KR" altLang="en-US" sz="1600" b="1" spc="100" dirty="0">
                <a:solidFill>
                  <a:srgbClr val="0070C0"/>
                </a:solidFill>
              </a:rPr>
              <a:t>게임을 진행해야지만 만날 수 </a:t>
            </a:r>
            <a:r>
              <a:rPr lang="ko-KR" altLang="en-US" sz="1600" b="1" spc="100" dirty="0" smtClean="0">
                <a:solidFill>
                  <a:srgbClr val="0070C0"/>
                </a:solidFill>
              </a:rPr>
              <a:t>있는</a:t>
            </a:r>
            <a:r>
              <a:rPr lang="en-US" altLang="ko-KR" sz="1600" b="1" spc="100" dirty="0" smtClean="0">
                <a:solidFill>
                  <a:srgbClr val="0070C0"/>
                </a:solidFill>
              </a:rPr>
              <a:t> </a:t>
            </a:r>
            <a:r>
              <a:rPr lang="ko-KR" altLang="en-US" sz="1600" b="1" spc="100" dirty="0" smtClean="0">
                <a:solidFill>
                  <a:srgbClr val="0070C0"/>
                </a:solidFill>
              </a:rPr>
              <a:t>보스 </a:t>
            </a:r>
            <a:r>
              <a:rPr lang="ko-KR" altLang="en-US" sz="1600" b="1" spc="100" dirty="0" err="1">
                <a:solidFill>
                  <a:srgbClr val="0070C0"/>
                </a:solidFill>
              </a:rPr>
              <a:t>몬스터를</a:t>
            </a:r>
            <a:r>
              <a:rPr lang="ko-KR" altLang="en-US" sz="1600" b="1" spc="100" dirty="0">
                <a:solidFill>
                  <a:srgbClr val="0070C0"/>
                </a:solidFill>
              </a:rPr>
              <a:t> 통해서 중요한 스토리를 전달해</a:t>
            </a:r>
            <a:r>
              <a:rPr lang="en-US" altLang="ko-KR" sz="1600" b="1" spc="100" dirty="0">
                <a:solidFill>
                  <a:srgbClr val="0070C0"/>
                </a:solidFill>
              </a:rPr>
              <a:t> </a:t>
            </a:r>
            <a:r>
              <a:rPr lang="ko-KR" altLang="en-US" sz="1600" b="1" spc="100" dirty="0">
                <a:solidFill>
                  <a:srgbClr val="0070C0"/>
                </a:solidFill>
              </a:rPr>
              <a:t>스토리를 일종의 보상처럼 느끼게 함</a:t>
            </a:r>
            <a:endParaRPr lang="en-US" altLang="ko-KR" sz="1600" b="1" spc="100" dirty="0">
              <a:solidFill>
                <a:srgbClr val="0070C0"/>
              </a:solidFill>
            </a:endParaRPr>
          </a:p>
          <a:p>
            <a:pPr marL="0" indent="0" algn="just">
              <a:buNone/>
            </a:pPr>
            <a:r>
              <a:rPr lang="ko-KR" altLang="en-US" sz="1600" b="1" spc="100" dirty="0">
                <a:solidFill>
                  <a:srgbClr val="0070C0"/>
                </a:solidFill>
              </a:rPr>
              <a:t>▶ 플레이어 캐릭터의 대사를 없애서 유저와 캐릭터를 동일시 시켜 스토리 </a:t>
            </a:r>
            <a:r>
              <a:rPr lang="ko-KR" altLang="en-US" sz="1600" b="1" spc="100" dirty="0" err="1">
                <a:solidFill>
                  <a:srgbClr val="0070C0"/>
                </a:solidFill>
              </a:rPr>
              <a:t>몰입감을</a:t>
            </a:r>
            <a:r>
              <a:rPr lang="ko-KR" altLang="en-US" sz="1600" b="1" spc="100" dirty="0">
                <a:solidFill>
                  <a:srgbClr val="0070C0"/>
                </a:solidFill>
              </a:rPr>
              <a:t> </a:t>
            </a:r>
            <a:r>
              <a:rPr lang="ko-KR" altLang="en-US" sz="1600" b="1" spc="100" dirty="0" smtClean="0">
                <a:solidFill>
                  <a:srgbClr val="0070C0"/>
                </a:solidFill>
              </a:rPr>
              <a:t>상승시킴</a:t>
            </a:r>
            <a:endParaRPr lang="en-US" altLang="ko-KR" sz="1600" b="1" spc="100" dirty="0">
              <a:solidFill>
                <a:srgbClr val="0070C0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유사 장르의 </a:t>
            </a:r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데드셀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Picture 3"/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" b="41589"/>
          <a:stretch/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8" descr="íì¼:ë°ëìê¸¸ë¦¬ì.jpg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" t="168" r="-104765" b="29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íì¼:ëª¨ëª¨ëë¼ëê°ê²ì´ë¤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4" r="15493"/>
          <a:stretch/>
        </p:blipFill>
        <p:spPr bwMode="auto">
          <a:xfrm>
            <a:off x="3416299" y="4008457"/>
            <a:ext cx="1954686" cy="241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3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="" xmlns:a16="http://schemas.microsoft.com/office/drawing/2014/main" id="{CA2C851C-5611-400E-9624-EB14C56E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70A379F0-56F2-4FD6-8583-76E3B3326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메인 플롯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96060876-CB03-45CF-8E89-0F1119244C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64433B1-B07A-4119-8807-8092B0E25C8C}"/>
              </a:ext>
            </a:extLst>
          </p:cNvPr>
          <p:cNvSpPr/>
          <p:nvPr/>
        </p:nvSpPr>
        <p:spPr>
          <a:xfrm>
            <a:off x="2127533" y="2775451"/>
            <a:ext cx="1438183" cy="514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스토리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073C08E3-E146-4BD6-8BF5-A7789516CF14}"/>
              </a:ext>
            </a:extLst>
          </p:cNvPr>
          <p:cNvSpPr/>
          <p:nvPr/>
        </p:nvSpPr>
        <p:spPr>
          <a:xfrm>
            <a:off x="4355828" y="2775451"/>
            <a:ext cx="1438183" cy="514905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34F312F-2A29-46D3-97F6-36DB22EF316A}"/>
              </a:ext>
            </a:extLst>
          </p:cNvPr>
          <p:cNvSpPr/>
          <p:nvPr/>
        </p:nvSpPr>
        <p:spPr>
          <a:xfrm>
            <a:off x="4355828" y="1745642"/>
            <a:ext cx="1438183" cy="514905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1BF88B6-00DF-433C-8498-8274A758C3C1}"/>
              </a:ext>
            </a:extLst>
          </p:cNvPr>
          <p:cNvSpPr/>
          <p:nvPr/>
        </p:nvSpPr>
        <p:spPr>
          <a:xfrm>
            <a:off x="4355828" y="3805260"/>
            <a:ext cx="1438183" cy="514905"/>
          </a:xfrm>
          <a:prstGeom prst="rect">
            <a:avLst/>
          </a:prstGeom>
          <a:solidFill>
            <a:srgbClr val="B4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02B69876-966C-44EF-9DB0-A42C153FBBA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3565716" y="2003095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550A2816-6366-436C-A637-E61E297F186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565716" y="3032904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12C922A-4F93-474A-919F-C70211C0A6C4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3565716" y="3032904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FDE4629-EE06-4E6B-9A69-351517622EBE}"/>
              </a:ext>
            </a:extLst>
          </p:cNvPr>
          <p:cNvSpPr txBox="1"/>
          <p:nvPr/>
        </p:nvSpPr>
        <p:spPr>
          <a:xfrm>
            <a:off x="4133795" y="1247584"/>
            <a:ext cx="188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캐릭터별 스토리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AB3400CB-95AE-4998-9C6E-6D88D114BA18}"/>
              </a:ext>
            </a:extLst>
          </p:cNvPr>
          <p:cNvSpPr/>
          <p:nvPr/>
        </p:nvSpPr>
        <p:spPr>
          <a:xfrm>
            <a:off x="6584123" y="2775451"/>
            <a:ext cx="1438183" cy="514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서브 스토리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CCF0056A-E853-4B5D-8E54-BF64142284E5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>
            <a:off x="5794011" y="2003095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D0E8D5D4-7BA5-4B17-8F62-FF7AD8B7BDD5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>
            <a:off x="5794011" y="3032904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B60C370E-BFD8-49BB-8547-4F0ECAC0DED5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794011" y="3032904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6AC3210-9B67-43C5-AE70-427157CE1325}"/>
              </a:ext>
            </a:extLst>
          </p:cNvPr>
          <p:cNvSpPr/>
          <p:nvPr/>
        </p:nvSpPr>
        <p:spPr>
          <a:xfrm>
            <a:off x="8812418" y="2775451"/>
            <a:ext cx="1438183" cy="514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스토리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F814D0C-469C-4A30-ADEC-76B663828146}"/>
              </a:ext>
            </a:extLst>
          </p:cNvPr>
          <p:cNvSpPr txBox="1"/>
          <p:nvPr/>
        </p:nvSpPr>
        <p:spPr>
          <a:xfrm>
            <a:off x="1942459" y="4835069"/>
            <a:ext cx="830708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▶ 메인 스토리는 통일시켜 게임 플레이의 기반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최종목표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r>
              <a:rPr lang="ko-KR" altLang="en-US" b="1" dirty="0">
                <a:solidFill>
                  <a:srgbClr val="0070C0"/>
                </a:solidFill>
              </a:rPr>
              <a:t>을 다짐</a:t>
            </a:r>
            <a:endParaRPr lang="en-US" altLang="ko-KR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▶ 캐릭터별 스토리에 더욱 집중되게 하면서 다른 캐릭터의 스토리를 보기위해</a:t>
            </a:r>
            <a:endParaRPr lang="en-US" altLang="ko-KR" b="1" dirty="0">
              <a:solidFill>
                <a:srgbClr val="0070C0"/>
              </a:solidFill>
            </a:endParaRPr>
          </a:p>
          <a:p>
            <a:pPr indent="288000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수집욕구 자극과 반복플레이를 하게 되는 요소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8F4C8786-C25C-4CFB-920E-9D998CA3A2E2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>
            <a:off x="8022306" y="3032904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="" xmlns:a16="http://schemas.microsoft.com/office/drawing/2014/main" id="{2052687C-BCE2-46DB-8BE9-DCB9A8DF0F73}"/>
              </a:ext>
            </a:extLst>
          </p:cNvPr>
          <p:cNvCxnSpPr>
            <a:cxnSpLocks/>
            <a:stCxn id="42" idx="3"/>
            <a:endCxn id="11" idx="1"/>
          </p:cNvCxnSpPr>
          <p:nvPr/>
        </p:nvCxnSpPr>
        <p:spPr>
          <a:xfrm flipH="1">
            <a:off x="2127533" y="3032904"/>
            <a:ext cx="8123068" cy="12700"/>
          </a:xfrm>
          <a:prstGeom prst="bentConnector5">
            <a:avLst>
              <a:gd name="adj1" fmla="val -2814"/>
              <a:gd name="adj2" fmla="val 12075732"/>
              <a:gd name="adj3" fmla="val 10281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F26C2684-6519-4CED-B48A-E9ECA1E3C585}"/>
              </a:ext>
            </a:extLst>
          </p:cNvPr>
          <p:cNvSpPr txBox="1"/>
          <p:nvPr/>
        </p:nvSpPr>
        <p:spPr>
          <a:xfrm>
            <a:off x="10599938" y="3620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반복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0708B2FF-A3E5-48FC-BDED-D5DFF1687041}"/>
              </a:ext>
            </a:extLst>
          </p:cNvPr>
          <p:cNvSpPr/>
          <p:nvPr/>
        </p:nvSpPr>
        <p:spPr>
          <a:xfrm>
            <a:off x="2127533" y="1745641"/>
            <a:ext cx="1438183" cy="514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프롤로그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="" xmlns:a16="http://schemas.microsoft.com/office/drawing/2014/main" id="{1C079204-6ECA-4559-B303-51D5672A4ECA}"/>
              </a:ext>
            </a:extLst>
          </p:cNvPr>
          <p:cNvCxnSpPr>
            <a:cxnSpLocks/>
            <a:stCxn id="69" idx="2"/>
            <a:endCxn id="11" idx="0"/>
          </p:cNvCxnSpPr>
          <p:nvPr/>
        </p:nvCxnSpPr>
        <p:spPr>
          <a:xfrm>
            <a:off x="2846625" y="2260546"/>
            <a:ext cx="0" cy="514905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77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03F1487-EA6A-45D0-BA1D-F1477726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스토리텔링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0566515-D343-4F61-A918-4808913A6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스테이지 플롯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9D5B916-198B-4A3D-9EB0-7F64B9F9C9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0852D16-E057-40B8-BE24-F52B8F630D75}"/>
              </a:ext>
            </a:extLst>
          </p:cNvPr>
          <p:cNvSpPr/>
          <p:nvPr/>
        </p:nvSpPr>
        <p:spPr>
          <a:xfrm>
            <a:off x="1002435" y="2293768"/>
            <a:ext cx="1438183" cy="514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52575FD-0DFB-4371-8DE7-889EBB53B4A5}"/>
              </a:ext>
            </a:extLst>
          </p:cNvPr>
          <p:cNvSpPr/>
          <p:nvPr/>
        </p:nvSpPr>
        <p:spPr>
          <a:xfrm>
            <a:off x="3230730" y="2293768"/>
            <a:ext cx="1438183" cy="514905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2-2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CD95A40-32F6-4A47-B409-28834EE89E33}"/>
              </a:ext>
            </a:extLst>
          </p:cNvPr>
          <p:cNvSpPr/>
          <p:nvPr/>
        </p:nvSpPr>
        <p:spPr>
          <a:xfrm>
            <a:off x="3230730" y="1263959"/>
            <a:ext cx="1438183" cy="514905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2-1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965E319-C6AE-4D38-910E-58A9F1BEAA81}"/>
              </a:ext>
            </a:extLst>
          </p:cNvPr>
          <p:cNvSpPr/>
          <p:nvPr/>
        </p:nvSpPr>
        <p:spPr>
          <a:xfrm>
            <a:off x="3230730" y="3323577"/>
            <a:ext cx="1438183" cy="514905"/>
          </a:xfrm>
          <a:prstGeom prst="rect">
            <a:avLst/>
          </a:prstGeom>
          <a:solidFill>
            <a:srgbClr val="8B8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2-3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6A7CB1C6-174F-4EF5-907F-D08CE97F706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440618" y="1521412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14D91E47-F643-4C5F-8723-4C3986E3B1C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40618" y="2551221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C35731D5-A929-4CBF-A045-81CE3CEEA32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40618" y="2551221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BAD0E80-0824-493B-AD2C-CD92C5936F39}"/>
              </a:ext>
            </a:extLst>
          </p:cNvPr>
          <p:cNvSpPr/>
          <p:nvPr/>
        </p:nvSpPr>
        <p:spPr>
          <a:xfrm>
            <a:off x="5459025" y="2293768"/>
            <a:ext cx="1438183" cy="514905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3-2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A946B292-78E8-445B-ADCB-E37ED64E6A4D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4668913" y="1521412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4BA4C5A4-F2B1-443F-B712-DF2B2E891FDF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4668913" y="2551221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DDF8A4F7-D2BC-450D-B1B1-29200B69E58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668913" y="2551221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C55C101-2B3F-4BD5-B340-EDEDF727671D}"/>
              </a:ext>
            </a:extLst>
          </p:cNvPr>
          <p:cNvSpPr/>
          <p:nvPr/>
        </p:nvSpPr>
        <p:spPr>
          <a:xfrm>
            <a:off x="5459025" y="1263959"/>
            <a:ext cx="1438183" cy="514905"/>
          </a:xfrm>
          <a:prstGeom prst="rect">
            <a:avLst/>
          </a:prstGeom>
          <a:solidFill>
            <a:srgbClr val="A6B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3-1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DEFEF0-0901-4330-9209-C829B3EDBFC6}"/>
              </a:ext>
            </a:extLst>
          </p:cNvPr>
          <p:cNvSpPr/>
          <p:nvPr/>
        </p:nvSpPr>
        <p:spPr>
          <a:xfrm>
            <a:off x="7687320" y="1263959"/>
            <a:ext cx="1438183" cy="514905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4-1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FB865AB-84E7-4067-90AA-A25268551207}"/>
              </a:ext>
            </a:extLst>
          </p:cNvPr>
          <p:cNvSpPr/>
          <p:nvPr/>
        </p:nvSpPr>
        <p:spPr>
          <a:xfrm>
            <a:off x="7687320" y="2293768"/>
            <a:ext cx="1438183" cy="514905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4-2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366E4178-E555-4F14-BED5-A714D0133BBB}"/>
              </a:ext>
            </a:extLst>
          </p:cNvPr>
          <p:cNvSpPr/>
          <p:nvPr/>
        </p:nvSpPr>
        <p:spPr>
          <a:xfrm>
            <a:off x="7687320" y="3323577"/>
            <a:ext cx="1438183" cy="514905"/>
          </a:xfrm>
          <a:prstGeom prst="rect">
            <a:avLst/>
          </a:prstGeom>
          <a:solidFill>
            <a:srgbClr val="8BB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스테이지 </a:t>
            </a:r>
            <a:r>
              <a:rPr lang="en-US" altLang="ko-KR" sz="1600" dirty="0">
                <a:solidFill>
                  <a:schemeClr val="tx1"/>
                </a:solidFill>
              </a:rPr>
              <a:t>4-3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BAE03BA4-8E54-48CA-B256-1FCE13BF3670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897208" y="1521411"/>
            <a:ext cx="790112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A6CBA2E9-0E93-42A9-9672-868D40673BA1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6897208" y="1521412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BE7D97DC-C867-41E8-B82F-E64F2161CE7D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6897208" y="2551221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C0575277-C1CA-437E-8EB6-44BFBE4D00C0}"/>
              </a:ext>
            </a:extLst>
          </p:cNvPr>
          <p:cNvSpPr/>
          <p:nvPr/>
        </p:nvSpPr>
        <p:spPr>
          <a:xfrm>
            <a:off x="9915615" y="2293768"/>
            <a:ext cx="1438183" cy="514905"/>
          </a:xfrm>
          <a:prstGeom prst="rect">
            <a:avLst/>
          </a:prstGeom>
          <a:solidFill>
            <a:srgbClr val="99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스테이지엔딩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676BF32F-72E0-46DB-A80E-F70B66B14E11}"/>
              </a:ext>
            </a:extLst>
          </p:cNvPr>
          <p:cNvCxnSpPr>
            <a:cxnSpLocks/>
            <a:stCxn id="26" idx="3"/>
            <a:endCxn id="40" idx="1"/>
          </p:cNvCxnSpPr>
          <p:nvPr/>
        </p:nvCxnSpPr>
        <p:spPr>
          <a:xfrm>
            <a:off x="9125503" y="2551221"/>
            <a:ext cx="790112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B3CE4FBA-6B00-4091-A01F-C268C3AA4F52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9125503" y="1521412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9A4DDAEF-4AE6-4433-BF74-81743E7749F4}"/>
              </a:ext>
            </a:extLst>
          </p:cNvPr>
          <p:cNvCxnSpPr>
            <a:cxnSpLocks/>
            <a:stCxn id="27" idx="3"/>
            <a:endCxn id="40" idx="1"/>
          </p:cNvCxnSpPr>
          <p:nvPr/>
        </p:nvCxnSpPr>
        <p:spPr>
          <a:xfrm flipV="1">
            <a:off x="9125503" y="2551221"/>
            <a:ext cx="790112" cy="1029809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3CADA26F-156E-4CE3-A509-1DC1D9F23022}"/>
              </a:ext>
            </a:extLst>
          </p:cNvPr>
          <p:cNvSpPr/>
          <p:nvPr/>
        </p:nvSpPr>
        <p:spPr>
          <a:xfrm>
            <a:off x="5459025" y="3323577"/>
            <a:ext cx="1438183" cy="514905"/>
          </a:xfrm>
          <a:prstGeom prst="rect">
            <a:avLst/>
          </a:prstGeom>
          <a:solidFill>
            <a:srgbClr val="99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IF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엔딩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9F4E6777-DB96-428D-90CF-75E484166686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6178117" y="2808673"/>
            <a:ext cx="0" cy="51490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610219B0-DEFC-4212-97C6-6B1FF5D3A176}"/>
              </a:ext>
            </a:extLst>
          </p:cNvPr>
          <p:cNvSpPr txBox="1"/>
          <p:nvPr/>
        </p:nvSpPr>
        <p:spPr>
          <a:xfrm>
            <a:off x="509374" y="4088219"/>
            <a:ext cx="11173252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메인 스토리 별로 스테이지 플롯이 적용되며</a:t>
            </a:r>
            <a:r>
              <a:rPr lang="en-US" altLang="ko-KR" dirty="0"/>
              <a:t>, </a:t>
            </a:r>
            <a:r>
              <a:rPr lang="ko-KR" altLang="en-US" dirty="0"/>
              <a:t>스테이지 안에는 중간 세이브가 가능한 지점이 </a:t>
            </a:r>
            <a:r>
              <a:rPr lang="ko-KR" altLang="en-US" dirty="0" smtClean="0"/>
              <a:t>존재함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IF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엔딩으로</a:t>
            </a:r>
            <a:r>
              <a:rPr lang="ko-KR" altLang="en-US" dirty="0" smtClean="0"/>
              <a:t> 진행했을 경우에는 캐릭터가 이러한 선택을 했을 경우에는 어떤 결말을 맞이할 수도</a:t>
            </a:r>
            <a:endParaRPr lang="en-US" altLang="ko-KR" dirty="0" smtClean="0"/>
          </a:p>
          <a:p>
            <a:pPr indent="288000">
              <a:lnSpc>
                <a:spcPct val="150000"/>
              </a:lnSpc>
            </a:pPr>
            <a:r>
              <a:rPr lang="ko-KR" altLang="en-US" dirty="0" smtClean="0"/>
              <a:t>있었다는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스토리를 전달하면서 게임자체에는 영향을 미치지 않는 구조로 짜여짐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070C0"/>
                </a:solidFill>
              </a:rPr>
              <a:t>▶ </a:t>
            </a:r>
            <a:r>
              <a:rPr lang="ko-KR" altLang="en-US" b="1" dirty="0">
                <a:solidFill>
                  <a:srgbClr val="0070C0"/>
                </a:solidFill>
              </a:rPr>
              <a:t>스테이지의 병렬구조를 통해서 유저가 스스로 스토리를 선택하고 개입한다는 느낌을 주도록 </a:t>
            </a:r>
            <a:r>
              <a:rPr lang="ko-KR" altLang="en-US" b="1" dirty="0" smtClean="0">
                <a:solidFill>
                  <a:srgbClr val="0070C0"/>
                </a:solidFill>
              </a:rPr>
              <a:t>함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070C0"/>
                </a:solidFill>
              </a:rPr>
              <a:t>▶ 스테이지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엔딩</a:t>
            </a:r>
            <a:r>
              <a:rPr lang="ko-KR" altLang="en-US" b="1" dirty="0" smtClean="0">
                <a:solidFill>
                  <a:srgbClr val="0070C0"/>
                </a:solidFill>
              </a:rPr>
              <a:t> 부분에서 스테이지 보스를 잡으면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초월자에</a:t>
            </a:r>
            <a:r>
              <a:rPr lang="ko-KR" altLang="en-US" b="1" dirty="0" smtClean="0">
                <a:solidFill>
                  <a:srgbClr val="0070C0"/>
                </a:solidFill>
              </a:rPr>
              <a:t> 대한 정보를 전달하고 스토리의 진행을 전달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0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396719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1-1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01_1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68219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eaLnBrk="1" hangingPunct="1"/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화면 아랫부분에 한 줄 씩 내레이션과 맞춰 텍스트 출력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117449"/>
              </p:ext>
            </p:extLst>
          </p:nvPr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웅장한 분위기의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BGM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: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평화롭던 세상에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몬스터가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등장했다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그림 개체 틀 13">
            <a:extLst>
              <a:ext uri="{FF2B5EF4-FFF2-40B4-BE49-F238E27FC236}">
                <a16:creationId xmlns:a16="http://schemas.microsoft.com/office/drawing/2014/main" xmlns="" id="{87FEF7CE-B300-489C-9618-EFE58506F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2" b="1270"/>
          <a:stretch/>
        </p:blipFill>
        <p:spPr>
          <a:xfrm>
            <a:off x="1630923" y="807557"/>
            <a:ext cx="7201737" cy="42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5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9660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2-1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02_1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075250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eaLnBrk="1" hangingPunct="1"/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캐릭터만 </a:t>
                      </a:r>
                      <a:r>
                        <a:rPr lang="ko-KR" altLang="en-US" sz="1000" b="0" dirty="0" err="1">
                          <a:ea typeface="돋움" pitchFamily="50" charset="-127"/>
                        </a:rPr>
                        <a:t>차원문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 앞에 서 있고 주변에는 아무도 없다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좌우로 </a:t>
                      </a:r>
                      <a:r>
                        <a:rPr lang="ko-KR" altLang="en-US" sz="1000" b="0" dirty="0" err="1">
                          <a:ea typeface="돋움" pitchFamily="50" charset="-127"/>
                        </a:rPr>
                        <a:t>두리번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 </a:t>
                      </a:r>
                      <a:r>
                        <a:rPr lang="ko-KR" altLang="en-US" sz="1000" b="0" dirty="0" err="1">
                          <a:ea typeface="돋움" pitchFamily="50" charset="-127"/>
                        </a:rPr>
                        <a:t>거리다가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 발자국소리가 들려오는 왼쪽 방향을 향해서 고개를 돌림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1457"/>
              </p:ext>
            </p:extLst>
          </p:nvPr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고요하게 바람부는 소리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점점 가까이 오는 발자국 소리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26B2174-6F01-49C6-8662-3D813A37D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4" y="981295"/>
            <a:ext cx="5721500" cy="38129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9843CA5-3F33-434A-B0E8-ED3206088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22" y="2205147"/>
            <a:ext cx="1805421" cy="180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97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26B2174-6F01-49C6-8662-3D813A37D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4" y="981295"/>
            <a:ext cx="5721500" cy="3812954"/>
          </a:xfrm>
          <a:prstGeom prst="rect">
            <a:avLst/>
          </a:prstGeom>
        </p:spPr>
      </p:pic>
      <p:pic>
        <p:nvPicPr>
          <p:cNvPr id="10" name="그림 개체 틀 10">
            <a:extLst>
              <a:ext uri="{FF2B5EF4-FFF2-40B4-BE49-F238E27FC236}">
                <a16:creationId xmlns:a16="http://schemas.microsoft.com/office/drawing/2014/main" xmlns="" id="{CE5C8650-BBE5-4D9F-8845-721A263F42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3" t="16867" r="10860" b="18077"/>
          <a:stretch/>
        </p:blipFill>
        <p:spPr>
          <a:xfrm flipH="1">
            <a:off x="2135044" y="1989173"/>
            <a:ext cx="2006710" cy="2790936"/>
          </a:xfrm>
          <a:prstGeom prst="rect">
            <a:avLst/>
          </a:prstGeom>
        </p:spPr>
      </p:pic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013886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2-2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02_2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16914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eaLnBrk="1" hangingPunct="1"/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왼쪽에서 상인 캐릭터가 등장한다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아래쪽에 반투명한 텍스트 바 생성되고 대사 출력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095812"/>
              </p:ext>
            </p:extLst>
          </p:nvPr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고요하게 바람부는 소리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상인 캐릭터 등장과 함께 발자국 소리 멈춤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텍스트에 맞춰서 출력되는 효과음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9843CA5-3F33-434A-B0E8-ED3206088D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22" y="2185410"/>
            <a:ext cx="1805421" cy="18047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72261EC-DBE1-430B-872A-5C058D8A393E}"/>
              </a:ext>
            </a:extLst>
          </p:cNvPr>
          <p:cNvSpPr/>
          <p:nvPr/>
        </p:nvSpPr>
        <p:spPr>
          <a:xfrm>
            <a:off x="2135044" y="3990178"/>
            <a:ext cx="5721500" cy="8040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모습을 보니 이곳에 처음 와본 모양이군</a:t>
            </a:r>
            <a:endParaRPr lang="en-US" altLang="ko-KR" sz="1600" dirty="0"/>
          </a:p>
          <a:p>
            <a:r>
              <a:rPr lang="ko-KR" altLang="en-US" sz="1600" dirty="0"/>
              <a:t>걱정하지 말게</a:t>
            </a:r>
            <a:r>
              <a:rPr lang="en-US" altLang="ko-KR" sz="1600" dirty="0"/>
              <a:t>. </a:t>
            </a:r>
            <a:r>
              <a:rPr lang="ko-KR" altLang="en-US" sz="1600" dirty="0"/>
              <a:t>나도 자네처럼 초월자를 쓰러뜨리러 온</a:t>
            </a:r>
            <a:endParaRPr lang="en-US" altLang="ko-KR" sz="1600" dirty="0"/>
          </a:p>
          <a:p>
            <a:r>
              <a:rPr lang="ko-KR" altLang="en-US" sz="1600" dirty="0"/>
              <a:t>사람이니까</a:t>
            </a:r>
            <a:r>
              <a:rPr lang="en-US" altLang="ko-KR" sz="1600" dirty="0"/>
              <a:t>. </a:t>
            </a:r>
            <a:r>
              <a:rPr lang="ko-KR" altLang="en-US" sz="1600" dirty="0"/>
              <a:t>여기에는 자네 같은 사람이 </a:t>
            </a:r>
            <a:r>
              <a:rPr lang="ko-KR" altLang="en-US" sz="1600" dirty="0" err="1"/>
              <a:t>많다네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161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26B2174-6F01-49C6-8662-3D813A37D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4" y="981295"/>
            <a:ext cx="5721500" cy="3812954"/>
          </a:xfrm>
          <a:prstGeom prst="rect">
            <a:avLst/>
          </a:prstGeom>
        </p:spPr>
      </p:pic>
      <p:pic>
        <p:nvPicPr>
          <p:cNvPr id="10" name="그림 개체 틀 10">
            <a:extLst>
              <a:ext uri="{FF2B5EF4-FFF2-40B4-BE49-F238E27FC236}">
                <a16:creationId xmlns:a16="http://schemas.microsoft.com/office/drawing/2014/main" xmlns="" id="{CE5C8650-BBE5-4D9F-8845-721A263F42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3" t="16867" r="10860" b="18077"/>
          <a:stretch/>
        </p:blipFill>
        <p:spPr>
          <a:xfrm flipH="1">
            <a:off x="2135044" y="1989173"/>
            <a:ext cx="2006710" cy="2790936"/>
          </a:xfrm>
          <a:prstGeom prst="rect">
            <a:avLst/>
          </a:prstGeom>
        </p:spPr>
      </p:pic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38267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2-3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02_3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702057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eaLnBrk="1" hangingPunct="1"/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왼쪽에서 상인 캐릭터가 등장한다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아래쪽에 반투명한 텍스트 바 생성되고 대사 출력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98495"/>
              </p:ext>
            </p:extLst>
          </p:nvPr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경쾌한 상인 전용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BGM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텍스트에 맞춰서 출력되는 효과음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9843CA5-3F33-434A-B0E8-ED3206088D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22" y="2185410"/>
            <a:ext cx="1805421" cy="18047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72261EC-DBE1-430B-872A-5C058D8A393E}"/>
              </a:ext>
            </a:extLst>
          </p:cNvPr>
          <p:cNvSpPr/>
          <p:nvPr/>
        </p:nvSpPr>
        <p:spPr>
          <a:xfrm>
            <a:off x="2135044" y="3990178"/>
            <a:ext cx="5721500" cy="8040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이곳은 차원의 틈새에 존재하는 초월자가 지배하는 </a:t>
            </a:r>
            <a:r>
              <a:rPr lang="ko-KR" altLang="en-US" sz="1600" dirty="0" err="1"/>
              <a:t>세계라네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이곳에 대해서는 잘 모를 테니 내가 몇 가지 알려주도록 하지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735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604525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3-1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03_1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936541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eaLnBrk="1" hangingPunct="1"/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밑의 텍스트바는 출력이 끝나고 나면 사라짐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화면의 절반 왼쪽 부분만 반투명한 검은색으로 덮인다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유저가 화면 왼쪽을 터치해서 짧은 거리를 움직이면 다음 컷으로 진행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970398"/>
              </p:ext>
            </p:extLst>
          </p:nvPr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일반 스테이지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BGM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텍스트에 맞춰서 출력되는 효과음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xmlns="" id="{453D31BB-94FE-4180-A40E-D1AE03AE8D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798494"/>
              </p:ext>
            </p:extLst>
          </p:nvPr>
        </p:nvGraphicFramePr>
        <p:xfrm>
          <a:off x="1558905" y="857052"/>
          <a:ext cx="7308461" cy="4108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3" r:id="rId3" imgW="9142560" imgH="5142600" progId="">
                  <p:embed/>
                </p:oleObj>
              </mc:Choice>
              <mc:Fallback>
                <p:oleObj r:id="rId3" imgW="9142560" imgH="5142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8905" y="857052"/>
                        <a:ext cx="7308461" cy="4108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94EF207-3B6D-44BC-B9DE-E42131BC75E1}"/>
              </a:ext>
            </a:extLst>
          </p:cNvPr>
          <p:cNvSpPr/>
          <p:nvPr/>
        </p:nvSpPr>
        <p:spPr>
          <a:xfrm>
            <a:off x="1558905" y="4161949"/>
            <a:ext cx="7308461" cy="8040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지금 표시되는 화면 왼쪽부분은 어디를 터치하던 움직이는 조작이 가능하네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15385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xmlns="" id="{C645C15E-69AE-40B1-A2B0-93628CD545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092389"/>
              </p:ext>
            </p:extLst>
          </p:nvPr>
        </p:nvGraphicFramePr>
        <p:xfrm>
          <a:off x="1558907" y="857052"/>
          <a:ext cx="7308460" cy="4108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7" r:id="rId3" imgW="9142560" imgH="5142600" progId="">
                  <p:embed/>
                </p:oleObj>
              </mc:Choice>
              <mc:Fallback>
                <p:oleObj r:id="rId3" imgW="9142560" imgH="5142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8907" y="857052"/>
                        <a:ext cx="7308460" cy="4108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271199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3-2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03_2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72275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eaLnBrk="1" hangingPunct="1"/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밑의 텍스트바는 출력이 끝나고 나면 제거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공격 아이콘 테두리 반짝임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화살표 아이콘 위아래로 </a:t>
                      </a:r>
                      <a:r>
                        <a:rPr lang="ko-KR" altLang="en-US" sz="1000" b="0" dirty="0" err="1">
                          <a:ea typeface="돋움" pitchFamily="50" charset="-127"/>
                        </a:rPr>
                        <a:t>왔다갔다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유저가 아이콘을 터치하면 오른쪽 화면을 씌운 검은 박스와 화살표</a:t>
                      </a:r>
                      <a:r>
                        <a:rPr lang="en-US" altLang="ko-KR" sz="1000" b="0" dirty="0"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아이콘 반짝임 제거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891715"/>
              </p:ext>
            </p:extLst>
          </p:nvPr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일반 스테이지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BGM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텍스트에 맞춰서 출력되는 효과음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유저가 터치하기 전까지 아이콘 반짝임에 맞춰서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‘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띠링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’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효과음 반복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94EF207-3B6D-44BC-B9DE-E42131BC75E1}"/>
              </a:ext>
            </a:extLst>
          </p:cNvPr>
          <p:cNvSpPr/>
          <p:nvPr/>
        </p:nvSpPr>
        <p:spPr>
          <a:xfrm>
            <a:off x="1558905" y="4161949"/>
            <a:ext cx="4897181" cy="8040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공격을 할 </a:t>
            </a:r>
            <a:r>
              <a:rPr lang="ko-KR" altLang="en-US" sz="1600" dirty="0" err="1"/>
              <a:t>떄는</a:t>
            </a:r>
            <a:r>
              <a:rPr lang="ko-KR" altLang="en-US" sz="1600" dirty="0"/>
              <a:t> 이곳을 터치하면 되네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xmlns="" id="{131C21F7-A1D5-45CF-AEAB-CA299C79791D}"/>
              </a:ext>
            </a:extLst>
          </p:cNvPr>
          <p:cNvSpPr/>
          <p:nvPr/>
        </p:nvSpPr>
        <p:spPr>
          <a:xfrm>
            <a:off x="8040469" y="3069044"/>
            <a:ext cx="360087" cy="58272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954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xmlns="" id="{C645C15E-69AE-40B1-A2B0-93628CD545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8907" y="857052"/>
          <a:ext cx="7308460" cy="4108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1" r:id="rId3" imgW="9142560" imgH="5142600" progId="">
                  <p:embed/>
                </p:oleObj>
              </mc:Choice>
              <mc:Fallback>
                <p:oleObj r:id="rId3" imgW="9142560" imgH="5142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8907" y="857052"/>
                        <a:ext cx="7308460" cy="4108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56886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3-3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03_3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785977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eaLnBrk="1" hangingPunct="1"/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화면 오른쪽 다시 반투명한 검은 박스로 씌우고 설명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밑의 텍스트바는 출력이 끝나고 나면 제거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점프 아이콘 테두리 반짝임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화살표 아이콘 위아래로 </a:t>
                      </a:r>
                      <a:r>
                        <a:rPr lang="ko-KR" altLang="en-US" sz="1000" b="0" dirty="0" err="1">
                          <a:ea typeface="돋움" pitchFamily="50" charset="-127"/>
                        </a:rPr>
                        <a:t>왔다갔다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유저가 아이콘을 터치하면 오른쪽 화면을 씌운 검은 박스와 화살표</a:t>
                      </a:r>
                      <a:r>
                        <a:rPr lang="en-US" altLang="ko-KR" sz="1000" b="0" dirty="0"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아이콘 반짝임 제거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/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일반 스테이지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BGM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텍스트에 맞춰서 출력되는 효과음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유저가 터치하기 전까지 아이콘 반짝임에 맞춰서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‘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띠링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’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효과음 반복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94EF207-3B6D-44BC-B9DE-E42131BC75E1}"/>
              </a:ext>
            </a:extLst>
          </p:cNvPr>
          <p:cNvSpPr/>
          <p:nvPr/>
        </p:nvSpPr>
        <p:spPr>
          <a:xfrm>
            <a:off x="1558905" y="4161949"/>
            <a:ext cx="4897181" cy="8040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/>
              <a:t>점프을</a:t>
            </a:r>
            <a:r>
              <a:rPr lang="ko-KR" altLang="en-US" sz="1600" dirty="0"/>
              <a:t> 할 </a:t>
            </a:r>
            <a:r>
              <a:rPr lang="ko-KR" altLang="en-US" sz="1600" dirty="0" err="1"/>
              <a:t>떄는</a:t>
            </a:r>
            <a:r>
              <a:rPr lang="ko-KR" altLang="en-US" sz="1600" dirty="0"/>
              <a:t> 이곳을 터치하면 되지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xmlns="" id="{131C21F7-A1D5-45CF-AEAB-CA299C79791D}"/>
              </a:ext>
            </a:extLst>
          </p:cNvPr>
          <p:cNvSpPr/>
          <p:nvPr/>
        </p:nvSpPr>
        <p:spPr>
          <a:xfrm>
            <a:off x="6888191" y="3069044"/>
            <a:ext cx="360087" cy="58272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45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xmlns="" id="{C03E74CA-A268-4A7E-9A30-42AE5EE40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241299"/>
              </p:ext>
            </p:extLst>
          </p:nvPr>
        </p:nvGraphicFramePr>
        <p:xfrm>
          <a:off x="1524199" y="857052"/>
          <a:ext cx="7308460" cy="4108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r:id="rId3" imgW="9142560" imgH="5142600" progId="">
                  <p:embed/>
                </p:oleObj>
              </mc:Choice>
              <mc:Fallback>
                <p:oleObj r:id="rId3" imgW="9142560" imgH="5142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199" y="857052"/>
                        <a:ext cx="7308460" cy="4108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583517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3-4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03_4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842227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eaLnBrk="1" hangingPunct="1"/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화면 오른쪽 다시 반투명한 검은 박스로 씌우고 설명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밑의 텍스트바는 출력이 끝나고 나면 제거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오른쪽에 손가락 아이콘 중앙에서 시작해 상하좌우로 한번씩 슬라이드 되듯이 움직임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왼쪽 스킬 상자에 처진 사각형 테두리는 유저가 스킬 사용하기 전까지 화면 바깥에서부터 저 테두리 사이즈까지 모이는 듯한 집중 효과 계속해서 줄 것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유저가 스킬을 사용하면 오른쪽 화면을 씌운 검은 박스와 화살표</a:t>
                      </a:r>
                      <a:r>
                        <a:rPr lang="en-US" altLang="ko-KR" sz="1000" b="0" dirty="0"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아이콘 반짝임</a:t>
                      </a:r>
                      <a:r>
                        <a:rPr lang="en-US" altLang="ko-KR" sz="1000" b="0" dirty="0"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="0" dirty="0" err="1">
                          <a:ea typeface="돋움" pitchFamily="50" charset="-127"/>
                        </a:rPr>
                        <a:t>스킬창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 부분의 테두리 제거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472774"/>
              </p:ext>
            </p:extLst>
          </p:nvPr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일반 스테이지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BGM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텍스트에 맞춰서 출력되는 효과음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94EF207-3B6D-44BC-B9DE-E42131BC75E1}"/>
              </a:ext>
            </a:extLst>
          </p:cNvPr>
          <p:cNvSpPr/>
          <p:nvPr/>
        </p:nvSpPr>
        <p:spPr>
          <a:xfrm>
            <a:off x="1524198" y="4161949"/>
            <a:ext cx="7308460" cy="8040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스킬을 사용할 때는 사용하고 싶은 아이콘이 놓여진 방향에 따라</a:t>
            </a:r>
            <a:endParaRPr lang="en-US" altLang="ko-KR" sz="1600" dirty="0"/>
          </a:p>
          <a:p>
            <a:r>
              <a:rPr lang="ko-KR" altLang="en-US" sz="1600" dirty="0"/>
              <a:t>오른쪽 화면을 </a:t>
            </a:r>
            <a:r>
              <a:rPr lang="ko-KR" altLang="en-US" sz="1600" dirty="0" err="1"/>
              <a:t>스와이프</a:t>
            </a:r>
            <a:r>
              <a:rPr lang="ko-KR" altLang="en-US" sz="1600" dirty="0"/>
              <a:t> 시키면 </a:t>
            </a:r>
            <a:r>
              <a:rPr lang="ko-KR" altLang="en-US" sz="1600" dirty="0" err="1"/>
              <a:t>발동된다네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DA514D-92EB-4AE3-B16A-20744254A361}"/>
              </a:ext>
            </a:extLst>
          </p:cNvPr>
          <p:cNvSpPr/>
          <p:nvPr/>
        </p:nvSpPr>
        <p:spPr>
          <a:xfrm>
            <a:off x="3791444" y="942957"/>
            <a:ext cx="864208" cy="8441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0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r>
              <a:rPr lang="ko-KR" altLang="en-US" sz="1600" spc="100" dirty="0"/>
              <a:t>플레이 도중 어떤 스테이지로 넘어가느냐에 따라서 뒤에 진행 가능한 스테이지가 달라짐</a:t>
            </a:r>
            <a:endParaRPr lang="en-US" altLang="ko-KR" sz="1600" spc="100" dirty="0"/>
          </a:p>
          <a:p>
            <a:r>
              <a:rPr lang="ko-KR" altLang="en-US" sz="1600" spc="100" dirty="0"/>
              <a:t>각 스테이지에는 배경과 남겨진 텍스트를 통해 서로 다른 스토리 경험 </a:t>
            </a:r>
            <a:r>
              <a:rPr lang="ko-KR" altLang="en-US" sz="1600" spc="100" dirty="0" smtClean="0"/>
              <a:t>가능</a:t>
            </a:r>
            <a:endParaRPr lang="en-US" altLang="ko-KR" sz="1600" dirty="0" smtClean="0"/>
          </a:p>
          <a:p>
            <a:pPr marL="0" indent="0" algn="just">
              <a:buNone/>
            </a:pPr>
            <a:r>
              <a:rPr lang="ko-KR" altLang="en-US" sz="1600" b="1" spc="100" dirty="0" smtClean="0">
                <a:solidFill>
                  <a:srgbClr val="0070C0"/>
                </a:solidFill>
              </a:rPr>
              <a:t>▶ </a:t>
            </a:r>
            <a:r>
              <a:rPr lang="ko-KR" altLang="en-US" sz="1600" b="1" spc="100" dirty="0">
                <a:solidFill>
                  <a:srgbClr val="0070C0"/>
                </a:solidFill>
              </a:rPr>
              <a:t>플레이를 하면서 유저가 스토리를 위한 선택을 통해 개입가능</a:t>
            </a:r>
            <a:endParaRPr lang="en-US" altLang="ko-KR" sz="1600" b="1" spc="100" dirty="0">
              <a:solidFill>
                <a:srgbClr val="0070C0"/>
              </a:solidFill>
            </a:endParaRPr>
          </a:p>
          <a:p>
            <a:pPr marL="0" indent="0" algn="just">
              <a:buNone/>
            </a:pPr>
            <a:r>
              <a:rPr lang="ko-KR" altLang="en-US" sz="1600" b="1" spc="100" dirty="0">
                <a:solidFill>
                  <a:srgbClr val="0070C0"/>
                </a:solidFill>
              </a:rPr>
              <a:t>▶ 직접 스토리의 분기를 선택함으로써 유저의 </a:t>
            </a:r>
            <a:r>
              <a:rPr lang="ko-KR" altLang="en-US" sz="1600" b="1" spc="100" dirty="0" err="1">
                <a:solidFill>
                  <a:srgbClr val="0070C0"/>
                </a:solidFill>
              </a:rPr>
              <a:t>몰입감을</a:t>
            </a:r>
            <a:r>
              <a:rPr lang="ko-KR" altLang="en-US" sz="1600" b="1" spc="100" dirty="0">
                <a:solidFill>
                  <a:srgbClr val="0070C0"/>
                </a:solidFill>
              </a:rPr>
              <a:t> </a:t>
            </a:r>
            <a:r>
              <a:rPr lang="ko-KR" altLang="en-US" sz="1600" b="1" spc="100" dirty="0" smtClean="0">
                <a:solidFill>
                  <a:srgbClr val="0070C0"/>
                </a:solidFill>
              </a:rPr>
              <a:t>높임</a:t>
            </a:r>
            <a:endParaRPr lang="en-US" altLang="ko-KR" sz="1600" b="1" spc="100" dirty="0" smtClean="0">
              <a:solidFill>
                <a:srgbClr val="0070C0"/>
              </a:solidFill>
            </a:endParaRPr>
          </a:p>
          <a:p>
            <a:pPr algn="just"/>
            <a:r>
              <a:rPr lang="ko-KR" altLang="en-US" sz="1600" b="1" spc="100" dirty="0">
                <a:solidFill>
                  <a:srgbClr val="00B050"/>
                </a:solidFill>
              </a:rPr>
              <a:t>넓은 </a:t>
            </a:r>
            <a:r>
              <a:rPr lang="ko-KR" altLang="en-US" sz="1600" b="1" spc="100" dirty="0" err="1">
                <a:solidFill>
                  <a:srgbClr val="00B050"/>
                </a:solidFill>
              </a:rPr>
              <a:t>맵을</a:t>
            </a:r>
            <a:r>
              <a:rPr lang="ko-KR" altLang="en-US" sz="1600" b="1" spc="100" dirty="0">
                <a:solidFill>
                  <a:srgbClr val="00B050"/>
                </a:solidFill>
              </a:rPr>
              <a:t> 스테이지로 분류해서 짧게</a:t>
            </a:r>
            <a:r>
              <a:rPr lang="ko-KR" altLang="en-US" sz="1600" spc="100" dirty="0"/>
              <a:t> 나누고</a:t>
            </a:r>
            <a:r>
              <a:rPr lang="en-US" altLang="ko-KR" sz="1600" spc="100" dirty="0"/>
              <a:t>, </a:t>
            </a:r>
            <a:r>
              <a:rPr lang="ko-KR" altLang="en-US" sz="1600" spc="100" dirty="0" err="1"/>
              <a:t>워프를</a:t>
            </a:r>
            <a:r>
              <a:rPr lang="ko-KR" altLang="en-US" sz="1600" spc="100" dirty="0"/>
              <a:t> 통해 빠른 이동이 가능하도록 </a:t>
            </a:r>
            <a:r>
              <a:rPr lang="ko-KR" altLang="en-US" sz="1600" spc="100" dirty="0" smtClean="0"/>
              <a:t>함</a:t>
            </a:r>
            <a:endParaRPr lang="en-US" altLang="ko-KR" sz="1600" b="1" spc="100" dirty="0">
              <a:solidFill>
                <a:srgbClr val="0070C0"/>
              </a:solidFill>
            </a:endParaRPr>
          </a:p>
          <a:p>
            <a:pPr marL="0" indent="0" algn="just">
              <a:buNone/>
            </a:pPr>
            <a:r>
              <a:rPr lang="ko-KR" altLang="en-US" sz="1600" b="1" spc="100" dirty="0" smtClean="0">
                <a:solidFill>
                  <a:srgbClr val="0070C0"/>
                </a:solidFill>
              </a:rPr>
              <a:t>▶ </a:t>
            </a:r>
            <a:r>
              <a:rPr lang="ko-KR" altLang="en-US" sz="1600" b="1" spc="100" dirty="0">
                <a:solidFill>
                  <a:srgbClr val="0070C0"/>
                </a:solidFill>
              </a:rPr>
              <a:t>긴 시간 플레이가 힘든 </a:t>
            </a:r>
            <a:r>
              <a:rPr lang="ko-KR" altLang="en-US" sz="1600" b="1" spc="100" dirty="0" err="1">
                <a:solidFill>
                  <a:srgbClr val="0070C0"/>
                </a:solidFill>
              </a:rPr>
              <a:t>모바일</a:t>
            </a:r>
            <a:r>
              <a:rPr lang="ko-KR" altLang="en-US" sz="1600" b="1" spc="100" dirty="0">
                <a:solidFill>
                  <a:srgbClr val="0070C0"/>
                </a:solidFill>
              </a:rPr>
              <a:t> 환경에 어울리는 </a:t>
            </a:r>
            <a:r>
              <a:rPr lang="ko-KR" altLang="en-US" sz="1600" b="1" spc="100" dirty="0" smtClean="0">
                <a:solidFill>
                  <a:srgbClr val="0070C0"/>
                </a:solidFill>
              </a:rPr>
              <a:t>방식</a:t>
            </a:r>
            <a:endParaRPr lang="en-US" altLang="ko-KR" sz="1600" b="1" spc="100" dirty="0">
              <a:solidFill>
                <a:srgbClr val="0070C0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유사 장르의 </a:t>
            </a:r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데드셀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" b="397"/>
          <a:stretch/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0" descr="ê´ë ¨ ì´ë¯¸ì§">
            <a:extLst>
              <a:ext uri="{FF2B5EF4-FFF2-40B4-BE49-F238E27FC236}">
                <a16:creationId xmlns="" xmlns:a16="http://schemas.microsoft.com/office/drawing/2014/main" id="{77547BD8-5317-4B17-8384-6B6F1BB7569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8" t="19939" r="20809" b="25986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3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xmlns="" id="{913853D6-2C14-4C39-B91F-0E491105C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825996"/>
              </p:ext>
            </p:extLst>
          </p:nvPr>
        </p:nvGraphicFramePr>
        <p:xfrm>
          <a:off x="1524199" y="857052"/>
          <a:ext cx="7308458" cy="4108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9" r:id="rId3" imgW="9142560" imgH="5142600" progId="">
                  <p:embed/>
                </p:oleObj>
              </mc:Choice>
              <mc:Fallback>
                <p:oleObj r:id="rId3" imgW="9142560" imgH="5142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199" y="857052"/>
                        <a:ext cx="7308458" cy="4108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95453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3-5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03_5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528174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0" indent="0" eaLnBrk="1" hangingPunct="1">
                        <a:buFontTx/>
                        <a:buNone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밑의 텍스트바는 출력이 끝나고 나면 제거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459678"/>
              </p:ext>
            </p:extLst>
          </p:nvPr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일반 스테이지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BGM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텍스트에 맞춰서 출력되는 효과음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94EF207-3B6D-44BC-B9DE-E42131BC75E1}"/>
              </a:ext>
            </a:extLst>
          </p:cNvPr>
          <p:cNvSpPr/>
          <p:nvPr/>
        </p:nvSpPr>
        <p:spPr>
          <a:xfrm>
            <a:off x="1524198" y="4161949"/>
            <a:ext cx="7308460" cy="8040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잘 </a:t>
            </a:r>
            <a:r>
              <a:rPr lang="ko-KR" altLang="en-US" sz="1600" dirty="0" err="1"/>
              <a:t>하는군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그럼 조작법을 익힌 기념으로 이곳을 돌파해 보도록 하게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33012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4584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4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4-1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04_1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90428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eaLnBrk="1" hangingPunct="1"/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스테이지를 진입하면 캐릭터가 왼쪽 화면 밖에서 </a:t>
                      </a:r>
                      <a:r>
                        <a:rPr lang="ko-KR" altLang="en-US" sz="1000" b="0" dirty="0" err="1">
                          <a:ea typeface="돋움" pitchFamily="50" charset="-127"/>
                        </a:rPr>
                        <a:t>부터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 현재 있는 위치까지 뛰어 온다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위치에서 정지한 후 말풍선을 띄우고 텍스트 출력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텍스트 내용의 경우에는 캐릭터 별로 별도로 작성된 문서 참고할 것 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플레이어가 화면의 아무 곳이나 터치를 한번 하면 말풍선이 사라지고 게임 시작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677775"/>
              </p:ext>
            </p:extLst>
          </p:nvPr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SF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스테이지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BGM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말풍선이 생길 때 짧은 효과음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텍스트에 맞춰서 출력되는 효과음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그림 개체 틀 8">
            <a:extLst>
              <a:ext uri="{FF2B5EF4-FFF2-40B4-BE49-F238E27FC236}">
                <a16:creationId xmlns:a16="http://schemas.microsoft.com/office/drawing/2014/main" xmlns="" id="{967B94FC-1F86-4A73-9FA7-4C3E452BE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523" r="-77" b="287"/>
          <a:stretch/>
        </p:blipFill>
        <p:spPr>
          <a:xfrm>
            <a:off x="1774957" y="837312"/>
            <a:ext cx="7282864" cy="41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3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137690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5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5-1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05_1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401458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eaLnBrk="1" hangingPunct="1"/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보스방에 진입하면 캐릭터들은 정지하고 디폴트 모션반복 출력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선택한 캐릭터에 따른 </a:t>
                      </a:r>
                      <a:r>
                        <a:rPr lang="ko-KR" altLang="en-US" sz="1000" b="0" dirty="0" err="1">
                          <a:ea typeface="돋움" pitchFamily="50" charset="-127"/>
                        </a:rPr>
                        <a:t>스탠딩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 </a:t>
                      </a:r>
                      <a:r>
                        <a:rPr lang="en-US" altLang="ko-KR" sz="1000" b="0" dirty="0">
                          <a:ea typeface="돋움" pitchFamily="50" charset="-127"/>
                        </a:rPr>
                        <a:t>CG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를 출력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텍스트 박스 화면 하단에 생성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선택한 캐릭터에 따라서 캐릭터와 보스가 출력하는 텍스트가 다르다</a:t>
                      </a:r>
                      <a:r>
                        <a:rPr lang="en-US" altLang="ko-KR" sz="1000" b="0" dirty="0">
                          <a:ea typeface="돋움" pitchFamily="50" charset="-127"/>
                        </a:rPr>
                        <a:t>. 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별도 문서 참고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03700"/>
              </p:ext>
            </p:extLst>
          </p:nvPr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보스 전용 스테이지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BGM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텍스트에 맞춰서 출력되는 효과음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그림 개체 틀 10">
            <a:extLst>
              <a:ext uri="{FF2B5EF4-FFF2-40B4-BE49-F238E27FC236}">
                <a16:creationId xmlns:a16="http://schemas.microsoft.com/office/drawing/2014/main" xmlns="" id="{7DCE8645-DC67-4BAD-9451-5227A0E4C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" b="5320"/>
          <a:stretch>
            <a:fillRect/>
          </a:stretch>
        </p:blipFill>
        <p:spPr>
          <a:xfrm>
            <a:off x="1342853" y="956538"/>
            <a:ext cx="7786274" cy="39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6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23013"/>
              </p:ext>
            </p:extLst>
          </p:nvPr>
        </p:nvGraphicFramePr>
        <p:xfrm>
          <a:off x="107965" y="261381"/>
          <a:ext cx="11893462" cy="355518"/>
        </p:xfrm>
        <a:graphic>
          <a:graphicData uri="http://schemas.openxmlformats.org/drawingml/2006/table">
            <a:tbl>
              <a:tblPr/>
              <a:tblGrid>
                <a:gridCol w="9552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93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5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304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73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58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555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Scene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6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00338" algn="ctr"/>
                          <a:tab pos="5400675" algn="r"/>
                        </a:tabLst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6-1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화면번호</a:t>
                      </a: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06_1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" name="Group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932021"/>
              </p:ext>
            </p:extLst>
          </p:nvPr>
        </p:nvGraphicFramePr>
        <p:xfrm>
          <a:off x="10345025" y="693329"/>
          <a:ext cx="1651215" cy="4518206"/>
        </p:xfrm>
        <a:graphic>
          <a:graphicData uri="http://schemas.openxmlformats.org/drawingml/2006/table">
            <a:tbl>
              <a:tblPr/>
              <a:tblGrid>
                <a:gridCol w="165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182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화면설명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eaLnBrk="1" hangingPunct="1"/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스테이지에서 처음으로 아이템이 </a:t>
                      </a:r>
                      <a:r>
                        <a:rPr lang="ko-KR" altLang="en-US" sz="1000" b="0" dirty="0" err="1">
                          <a:ea typeface="돋움" pitchFamily="50" charset="-127"/>
                        </a:rPr>
                        <a:t>드롭된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 상황에만 출력되는 </a:t>
                      </a:r>
                      <a:r>
                        <a:rPr lang="ko-KR" altLang="en-US" sz="1000" b="0" dirty="0" err="1">
                          <a:ea typeface="돋움" pitchFamily="50" charset="-127"/>
                        </a:rPr>
                        <a:t>컷신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>
                          <a:ea typeface="돋움" pitchFamily="50" charset="-127"/>
                        </a:rPr>
                        <a:t>아이템을 줍기 전에 말풍선 출력</a:t>
                      </a: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endParaRPr lang="en-US" altLang="ko-KR" sz="1000" b="0" dirty="0">
                        <a:ea typeface="돋움" pitchFamily="50" charset="-127"/>
                      </a:endParaRPr>
                    </a:p>
                    <a:p>
                      <a:pPr marL="171450" indent="-171450" eaLnBrk="1" hangingPunct="1">
                        <a:buFontTx/>
                        <a:buChar char="-"/>
                      </a:pPr>
                      <a:r>
                        <a:rPr lang="ko-KR" altLang="en-US" sz="1000" b="0" dirty="0" err="1">
                          <a:ea typeface="돋움" pitchFamily="50" charset="-127"/>
                        </a:rPr>
                        <a:t>드롭된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 아이템과 플레이 중인 캐릭터에 따라서 출력되는 텍스트가 다름</a:t>
                      </a:r>
                      <a:r>
                        <a:rPr lang="en-US" altLang="ko-KR" sz="1000" b="0" dirty="0">
                          <a:ea typeface="돋움" pitchFamily="50" charset="-127"/>
                        </a:rPr>
                        <a:t>. </a:t>
                      </a:r>
                      <a:r>
                        <a:rPr lang="ko-KR" altLang="en-US" sz="1000" b="0" dirty="0">
                          <a:ea typeface="돋움" pitchFamily="50" charset="-127"/>
                        </a:rPr>
                        <a:t>별도 문서 참고</a:t>
                      </a:r>
                      <a:r>
                        <a:rPr lang="en-US" altLang="ko-KR" sz="1000" b="0" dirty="0">
                          <a:ea typeface="돋움" pitchFamily="50" charset="-127"/>
                        </a:rPr>
                        <a:t>.</a:t>
                      </a:r>
                    </a:p>
                  </a:txBody>
                  <a:tcPr marL="91474" marR="91474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Group 3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82736"/>
              </p:ext>
            </p:extLst>
          </p:nvPr>
        </p:nvGraphicFramePr>
        <p:xfrm>
          <a:off x="95262" y="5302610"/>
          <a:ext cx="11906162" cy="1382392"/>
        </p:xfrm>
        <a:graphic>
          <a:graphicData uri="http://schemas.openxmlformats.org/drawingml/2006/table">
            <a:tbl>
              <a:tblPr/>
              <a:tblGrid>
                <a:gridCol w="119061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23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[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내레이션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사운드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음향효과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폐허 스테이지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BGM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아이템 드롭 효과음 출력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텍스트에 맞춰서 출력되는 효과음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2" marR="91452" marT="45709" marB="4570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5383357-FC5B-4FD7-9C29-FDEEF2930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" t="152" r="2" b="819"/>
          <a:stretch/>
        </p:blipFill>
        <p:spPr bwMode="auto">
          <a:xfrm>
            <a:off x="2135044" y="1197268"/>
            <a:ext cx="6193494" cy="3499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919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347ECB9-0BA6-4126-925E-EA2321B3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7314"/>
            <a:ext cx="12192000" cy="1641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958" y="863600"/>
            <a:ext cx="114040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여러 가지 방을 만들어 두고 매판 할 때마다 이 방을 랜덤으로 배치하는 걸로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랜덤성을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방은 다음 방과 출입구가 </a:t>
            </a:r>
            <a:r>
              <a:rPr lang="ko-KR" altLang="en-US" dirty="0" err="1" smtClean="0"/>
              <a:t>연결되야</a:t>
            </a:r>
            <a:r>
              <a:rPr lang="ko-KR" altLang="en-US" dirty="0" smtClean="0"/>
              <a:t> 한다는 조건 필수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위아래 좌우 관계없이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조건을 달아서 다음 스테이지로 넘어가는 출구는 반드시 가장 마지막 방에만 있다라는 식으로 구성하면 될 듯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31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F8F3F18-5011-4D2A-BDC7-C4F0EF84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504" y="116378"/>
            <a:ext cx="10197295" cy="70658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스토리텔링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E729A77F-014D-477E-94B2-9C97A10D99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57287" y="830862"/>
            <a:ext cx="10196511" cy="34067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D20CD1F1-009E-4F87-BDA1-B4B940A6A6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6378"/>
            <a:ext cx="1005840" cy="71448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6.</a:t>
            </a:r>
            <a:endParaRPr lang="ko-KR" altLang="en-US" dirty="0"/>
          </a:p>
        </p:txBody>
      </p:sp>
      <p:pic>
        <p:nvPicPr>
          <p:cNvPr id="14" name="그림 개체 틀 13">
            <a:extLst>
              <a:ext uri="{FF2B5EF4-FFF2-40B4-BE49-F238E27FC236}">
                <a16:creationId xmlns="" xmlns:a16="http://schemas.microsoft.com/office/drawing/2014/main" id="{87FEF7CE-B300-489C-9618-EFE58506FE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0" b="8130"/>
          <a:stretch>
            <a:fillRect/>
          </a:stretch>
        </p:blipFill>
        <p:spPr/>
      </p:pic>
      <p:pic>
        <p:nvPicPr>
          <p:cNvPr id="16" name="그림 개체 틀 15">
            <a:extLst>
              <a:ext uri="{FF2B5EF4-FFF2-40B4-BE49-F238E27FC236}">
                <a16:creationId xmlns="" xmlns:a16="http://schemas.microsoft.com/office/drawing/2014/main" id="{C0B1135C-B19A-4A22-A4EB-A93FC9B67A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28" b="20284"/>
          <a:stretch/>
        </p:blipFill>
        <p:spPr>
          <a:xfrm>
            <a:off x="450274" y="4174479"/>
            <a:ext cx="4920075" cy="2473034"/>
          </a:xfrm>
        </p:spPr>
      </p:pic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E83C7247-48BB-41CC-A5C1-6EC49FF215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평화롭던 일상에서 갑자기 등장한</a:t>
            </a:r>
            <a:r>
              <a:rPr lang="en-US" altLang="ko-KR" dirty="0"/>
              <a:t> </a:t>
            </a:r>
            <a:r>
              <a:rPr lang="ko-KR" altLang="en-US" dirty="0"/>
              <a:t>정체모를 괴물들 인류는 괴물들을 처리하기 위해서 힘을 모았고</a:t>
            </a:r>
            <a:r>
              <a:rPr lang="en-US" altLang="ko-KR" dirty="0"/>
              <a:t>, </a:t>
            </a:r>
            <a:r>
              <a:rPr lang="ko-KR" altLang="en-US" dirty="0"/>
              <a:t>세계에는 영웅이 탄생했다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괴물들은 끊임없이 나타났고</a:t>
            </a:r>
            <a:r>
              <a:rPr lang="en-US" altLang="ko-KR" dirty="0"/>
              <a:t>, </a:t>
            </a:r>
            <a:r>
              <a:rPr lang="ko-KR" altLang="en-US" dirty="0"/>
              <a:t>영웅은 괴물이 나타나는</a:t>
            </a:r>
            <a:r>
              <a:rPr lang="en-US" altLang="ko-KR" dirty="0"/>
              <a:t> </a:t>
            </a:r>
            <a:r>
              <a:rPr lang="ko-KR" altLang="en-US" dirty="0"/>
              <a:t>원인 그 자체를 없애야 한다고 생각했다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괴물들은 차원을 넘어 다른 세계에서 왔다는 것을 알게 되었고</a:t>
            </a:r>
            <a:r>
              <a:rPr lang="en-US" altLang="ko-KR" dirty="0"/>
              <a:t>, </a:t>
            </a:r>
            <a:r>
              <a:rPr lang="ko-KR" altLang="en-US" dirty="0"/>
              <a:t>이 괴물들을 보낸 것이 </a:t>
            </a:r>
            <a:r>
              <a:rPr lang="ko-KR" altLang="en-US" dirty="0" smtClean="0"/>
              <a:t>초월자라는 </a:t>
            </a:r>
            <a:r>
              <a:rPr lang="ko-KR" altLang="en-US" dirty="0"/>
              <a:t>존재라는 것도 알게 되었다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초월자가 </a:t>
            </a:r>
            <a:r>
              <a:rPr lang="ko-KR" altLang="en-US" dirty="0"/>
              <a:t>있는 곳은 차원의 틈새에 존재하는 </a:t>
            </a:r>
            <a:r>
              <a:rPr lang="ko-KR" altLang="en-US" dirty="0" smtClean="0"/>
              <a:t>공간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영웅은 </a:t>
            </a:r>
            <a:r>
              <a:rPr lang="ko-KR" altLang="en-US" b="1" dirty="0" err="1" smtClean="0">
                <a:solidFill>
                  <a:srgbClr val="00B050"/>
                </a:solidFill>
              </a:rPr>
              <a:t>초월자를</a:t>
            </a:r>
            <a:r>
              <a:rPr lang="ko-KR" altLang="en-US" b="1" dirty="0" smtClean="0">
                <a:solidFill>
                  <a:srgbClr val="00B050"/>
                </a:solidFill>
              </a:rPr>
              <a:t> </a:t>
            </a:r>
            <a:r>
              <a:rPr lang="ko-KR" altLang="en-US" b="1" dirty="0">
                <a:solidFill>
                  <a:srgbClr val="00B050"/>
                </a:solidFill>
              </a:rPr>
              <a:t>쓰러뜨리기 위해 </a:t>
            </a:r>
            <a:r>
              <a:rPr lang="ko-KR" altLang="en-US" dirty="0"/>
              <a:t>차원의 틈새로 뛰어들었다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514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6504" y="116378"/>
            <a:ext cx="10197295" cy="70658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1157287" y="830862"/>
            <a:ext cx="10196511" cy="34067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스테이지 플레이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0" y="116378"/>
            <a:ext cx="1005840" cy="71448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11.</a:t>
            </a:r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7" r="43489" b="3017"/>
          <a:stretch/>
        </p:blipFill>
        <p:spPr/>
      </p:pic>
      <p:pic>
        <p:nvPicPr>
          <p:cNvPr id="10" name="그림 개체 틀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t="22779" r="10722" b="24329"/>
          <a:stretch/>
        </p:blipFill>
        <p:spPr/>
      </p:pic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ko-KR" altLang="en-US" b="1" dirty="0"/>
              <a:t>배경 스테이지를 통한 </a:t>
            </a:r>
            <a:r>
              <a:rPr lang="ko-KR" altLang="en-US" b="1" dirty="0" err="1" smtClean="0"/>
              <a:t>스토리텔링</a:t>
            </a:r>
            <a:endParaRPr lang="en-US" altLang="ko-KR" dirty="0" smtClean="0"/>
          </a:p>
          <a:p>
            <a:r>
              <a:rPr lang="ko-KR" altLang="en-US" dirty="0" smtClean="0"/>
              <a:t>스테이지마다 세계관이 다르며 세계관에 따른 반응</a:t>
            </a:r>
            <a:endParaRPr lang="en-US" altLang="ko-KR" dirty="0" smtClean="0"/>
          </a:p>
          <a:p>
            <a:r>
              <a:rPr lang="ko-KR" altLang="en-US" b="1" dirty="0" smtClean="0">
                <a:solidFill>
                  <a:srgbClr val="00B050"/>
                </a:solidFill>
              </a:rPr>
              <a:t>선택한 캐릭터에 따라서 반응이 달라진다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r>
              <a:rPr lang="ko-KR" altLang="en-US" dirty="0"/>
              <a:t>이를 통해서 유저에게 어떠한 스타일의 보스가 등장할 것이다 라는 것을 전달가능</a:t>
            </a:r>
            <a:endParaRPr lang="en-US" altLang="ko-KR" dirty="0"/>
          </a:p>
          <a:p>
            <a:r>
              <a:rPr lang="ko-KR" altLang="en-US" dirty="0" err="1"/>
              <a:t>맵마다</a:t>
            </a:r>
            <a:r>
              <a:rPr lang="ko-KR" altLang="en-US" dirty="0"/>
              <a:t> 존재하는 </a:t>
            </a:r>
            <a:r>
              <a:rPr lang="ko-KR" altLang="en-US" b="1" dirty="0">
                <a:solidFill>
                  <a:srgbClr val="00B050"/>
                </a:solidFill>
              </a:rPr>
              <a:t>오브젝트나 </a:t>
            </a:r>
            <a:r>
              <a:rPr lang="ko-KR" altLang="en-US" b="1" dirty="0" err="1">
                <a:solidFill>
                  <a:srgbClr val="00B050"/>
                </a:solidFill>
              </a:rPr>
              <a:t>기믹</a:t>
            </a:r>
            <a:r>
              <a:rPr lang="en-US" altLang="ko-KR" b="1" dirty="0">
                <a:solidFill>
                  <a:srgbClr val="00B050"/>
                </a:solidFill>
              </a:rPr>
              <a:t>, </a:t>
            </a:r>
            <a:r>
              <a:rPr lang="ko-KR" altLang="en-US" b="1" dirty="0" err="1">
                <a:solidFill>
                  <a:srgbClr val="00B050"/>
                </a:solidFill>
              </a:rPr>
              <a:t>몬스터의</a:t>
            </a:r>
            <a:r>
              <a:rPr lang="ko-KR" altLang="en-US" b="1" dirty="0">
                <a:solidFill>
                  <a:srgbClr val="00B050"/>
                </a:solidFill>
              </a:rPr>
              <a:t> 차이</a:t>
            </a:r>
            <a:r>
              <a:rPr lang="ko-KR" altLang="en-US" dirty="0"/>
              <a:t>를 두어서 분위기를 더욱 살림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b="1" dirty="0" smtClean="0">
                <a:solidFill>
                  <a:srgbClr val="0070C0"/>
                </a:solidFill>
              </a:rPr>
              <a:t>▶ </a:t>
            </a:r>
            <a:r>
              <a:rPr lang="ko-KR" altLang="en-US" b="1" dirty="0">
                <a:solidFill>
                  <a:srgbClr val="0070C0"/>
                </a:solidFill>
              </a:rPr>
              <a:t>다양한 세계의 소재들이 섞인 공간이라는 것을 간접적으로 유저에게 전달</a:t>
            </a:r>
            <a:endParaRPr lang="en-US" altLang="ko-K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▶ </a:t>
            </a:r>
            <a:r>
              <a:rPr lang="ko-KR" altLang="en-US" b="1" dirty="0" err="1">
                <a:solidFill>
                  <a:srgbClr val="0070C0"/>
                </a:solidFill>
              </a:rPr>
              <a:t>캐릭터별로</a:t>
            </a:r>
            <a:r>
              <a:rPr lang="ko-KR" altLang="en-US" b="1" dirty="0">
                <a:solidFill>
                  <a:srgbClr val="0070C0"/>
                </a:solidFill>
              </a:rPr>
              <a:t> 배경에 대한 감상을 짤막하게 얘기하는 것으로 캐릭터 성을 </a:t>
            </a:r>
            <a:r>
              <a:rPr lang="ko-KR" altLang="en-US" b="1" dirty="0" smtClean="0">
                <a:solidFill>
                  <a:srgbClr val="0070C0"/>
                </a:solidFill>
              </a:rPr>
              <a:t>강조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0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6504" y="116378"/>
            <a:ext cx="10197295" cy="70658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1157287" y="830862"/>
            <a:ext cx="10196511" cy="34067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보스전</a:t>
            </a:r>
            <a:r>
              <a:rPr lang="ko-KR" altLang="en-US" dirty="0" smtClean="0"/>
              <a:t> 플레이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0" y="116378"/>
            <a:ext cx="1005840" cy="71448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12.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r>
              <a:rPr lang="ko-KR" altLang="en-US" dirty="0" smtClean="0"/>
              <a:t>스테이지 보스를 만나게 되면 짧은 대화 진행</a:t>
            </a:r>
            <a:endParaRPr lang="en-US" altLang="ko-KR" dirty="0" smtClean="0"/>
          </a:p>
          <a:p>
            <a:r>
              <a:rPr lang="ko-KR" altLang="en-US" b="1" dirty="0" smtClean="0">
                <a:solidFill>
                  <a:srgbClr val="00B050"/>
                </a:solidFill>
              </a:rPr>
              <a:t>캐릭터 별로 보스에 대한 얘기가 달라짐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▶ 색다른 스타일의 보스가 등장했을 때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캐릭터의 기본배경에 따라서 서로 다르게 반응을 </a:t>
            </a:r>
            <a:r>
              <a:rPr lang="ko-KR" altLang="en-US" b="1" dirty="0" smtClean="0">
                <a:solidFill>
                  <a:srgbClr val="0070C0"/>
                </a:solidFill>
              </a:rPr>
              <a:t>함으로서</a:t>
            </a: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캐릭터들의 </a:t>
            </a:r>
            <a:r>
              <a:rPr lang="ko-KR" altLang="en-US" b="1" dirty="0">
                <a:solidFill>
                  <a:srgbClr val="0070C0"/>
                </a:solidFill>
              </a:rPr>
              <a:t>개성이나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원래는 어떤 세계에서 왔는지에 대한 추측이 </a:t>
            </a:r>
            <a:r>
              <a:rPr lang="ko-KR" altLang="en-US" b="1" dirty="0" smtClean="0">
                <a:solidFill>
                  <a:srgbClr val="0070C0"/>
                </a:solidFill>
              </a:rPr>
              <a:t>가능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" b="5320"/>
          <a:stretch>
            <a:fillRect/>
          </a:stretch>
        </p:blipFill>
        <p:spPr/>
      </p:pic>
      <p:pic>
        <p:nvPicPr>
          <p:cNvPr id="12" name="그림 개체 틀 11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6" b="5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963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스토리 플롯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graphicFrame>
        <p:nvGraphicFramePr>
          <p:cNvPr id="18" name="표 7">
            <a:extLst>
              <a:ext uri="{FF2B5EF4-FFF2-40B4-BE49-F238E27FC236}">
                <a16:creationId xmlns="" xmlns:a16="http://schemas.microsoft.com/office/drawing/2014/main" id="{7B872022-7CA6-431C-BED6-DBC166C49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457799"/>
              </p:ext>
            </p:extLst>
          </p:nvPr>
        </p:nvGraphicFramePr>
        <p:xfrm>
          <a:off x="1005056" y="1172303"/>
          <a:ext cx="102246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394">
                  <a:extLst>
                    <a:ext uri="{9D8B030D-6E8A-4147-A177-3AD203B41FA5}">
                      <a16:colId xmlns="" xmlns:a16="http://schemas.microsoft.com/office/drawing/2014/main" val="467586040"/>
                    </a:ext>
                  </a:extLst>
                </a:gridCol>
                <a:gridCol w="5049678">
                  <a:extLst>
                    <a:ext uri="{9D8B030D-6E8A-4147-A177-3AD203B41FA5}">
                      <a16:colId xmlns="" xmlns:a16="http://schemas.microsoft.com/office/drawing/2014/main" val="282674955"/>
                    </a:ext>
                  </a:extLst>
                </a:gridCol>
                <a:gridCol w="25512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33256"/>
              </a:tblGrid>
              <a:tr h="1951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분류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내용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방법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 smtClean="0"/>
                        <a:t>의도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3802611"/>
                  </a:ext>
                </a:extLst>
              </a:tr>
              <a:tr h="1983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발단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존재하지 않던 몬스터가 등장해서 세상을 어지럽힘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각 차원에서 영웅들이 탄생해 </a:t>
                      </a:r>
                      <a:r>
                        <a:rPr lang="ko-KR" altLang="en-US" sz="1400" dirty="0" err="1" smtClean="0"/>
                        <a:t>몬스터를</a:t>
                      </a:r>
                      <a:r>
                        <a:rPr lang="ko-KR" altLang="en-US" sz="1400" dirty="0" smtClean="0"/>
                        <a:t> 물리침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이 부분은 다운 받을 때 </a:t>
                      </a:r>
                      <a:r>
                        <a:rPr lang="ko-KR" altLang="en-US" sz="1400" dirty="0" err="1" smtClean="0"/>
                        <a:t>웹툰으로</a:t>
                      </a:r>
                      <a:r>
                        <a:rPr lang="ko-KR" altLang="en-US" sz="1400" dirty="0" smtClean="0"/>
                        <a:t> 나온다던가</a:t>
                      </a:r>
                      <a:endParaRPr lang="en-US" altLang="ko-KR" sz="14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각 부분의 어떤 부분에서 스토리가 </a:t>
                      </a:r>
                      <a:r>
                        <a:rPr lang="ko-KR" altLang="en-US" sz="1400" dirty="0" err="1" smtClean="0"/>
                        <a:t>나올건지</a:t>
                      </a:r>
                      <a:endParaRPr lang="en-US" altLang="ko-KR" sz="14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어떤 식으로 전달할건지</a:t>
                      </a:r>
                      <a:endParaRPr lang="en-US" altLang="ko-KR" sz="14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어떤 </a:t>
                      </a:r>
                      <a:r>
                        <a:rPr lang="ko-KR" altLang="en-US" sz="1400" dirty="0" err="1" smtClean="0"/>
                        <a:t>콘텐츠와</a:t>
                      </a:r>
                      <a:r>
                        <a:rPr lang="ko-KR" altLang="en-US" sz="1400" dirty="0" smtClean="0"/>
                        <a:t> 연계 </a:t>
                      </a:r>
                      <a:r>
                        <a:rPr lang="en-US" altLang="ko-KR" sz="1400" dirty="0" smtClean="0"/>
                        <a:t>+ </a:t>
                      </a:r>
                      <a:r>
                        <a:rPr lang="ko-KR" altLang="en-US" sz="1400" dirty="0" smtClean="0"/>
                        <a:t>방식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/>
                        <a:t>왜 이렇게 했다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12169442"/>
                  </a:ext>
                </a:extLst>
              </a:tr>
              <a:tr h="1983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전개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</a:rPr>
                        <a:t>몬스터는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 지속적으로 나타났고 원인을 제거하기 위해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</a:rPr>
                        <a:t>몬스터가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 나타나던 차원의 틈새로 영웅들이 떠나감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54834229"/>
                  </a:ext>
                </a:extLst>
              </a:tr>
              <a:tr h="1983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위기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차원의 틈새에서 수많은 차원에</a:t>
                      </a:r>
                      <a:r>
                        <a:rPr lang="ko-KR" altLang="en-US" sz="1400" baseline="0" dirty="0" smtClean="0"/>
                        <a:t>서 온 영웅들과 힘을 합쳐 </a:t>
                      </a:r>
                      <a:r>
                        <a:rPr lang="ko-KR" altLang="en-US" sz="1400" baseline="0" dirty="0" err="1" smtClean="0"/>
                        <a:t>몬스터를</a:t>
                      </a:r>
                      <a:r>
                        <a:rPr lang="ko-KR" altLang="en-US" sz="1400" baseline="0" dirty="0" smtClean="0"/>
                        <a:t> 제거하며 </a:t>
                      </a:r>
                      <a:r>
                        <a:rPr lang="ko-KR" altLang="en-US" sz="1400" baseline="0" dirty="0" err="1" smtClean="0"/>
                        <a:t>초월자에</a:t>
                      </a:r>
                      <a:r>
                        <a:rPr lang="ko-KR" altLang="en-US" sz="1400" baseline="0" dirty="0" smtClean="0"/>
                        <a:t> 대한 정보를 알게 됨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345388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절정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각 세계관과 관련된 중간보스들을 쓰러뜨리고 관련된 세계관의 캐릭터들이 하나씩 사라진다</a:t>
                      </a:r>
                      <a:endParaRPr lang="en-US" altLang="ko-KR" sz="140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최후의 </a:t>
                      </a:r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인이 </a:t>
                      </a:r>
                      <a:r>
                        <a:rPr lang="ko-KR" altLang="en-US" sz="1400" dirty="0" err="1" smtClean="0"/>
                        <a:t>초월자를</a:t>
                      </a:r>
                      <a:r>
                        <a:rPr lang="ko-KR" altLang="en-US" sz="1400" dirty="0" smtClean="0"/>
                        <a:t> 만나 전투하게 됨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09107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/>
                        <a:t>결말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26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600" dirty="0"/>
              <a:t>프롤로그에서 복수라는 최종 목표를 확실하게 전달</a:t>
            </a:r>
            <a:endParaRPr lang="en-US" altLang="ko-KR" sz="1600" dirty="0"/>
          </a:p>
          <a:p>
            <a:r>
              <a:rPr lang="ko-KR" altLang="en-US" sz="1600" dirty="0"/>
              <a:t>대화를 제대로 읽지 않더라도 </a:t>
            </a:r>
            <a:r>
              <a:rPr lang="ko-KR" altLang="en-US" sz="1600" b="1" dirty="0" err="1">
                <a:solidFill>
                  <a:srgbClr val="00B050"/>
                </a:solidFill>
              </a:rPr>
              <a:t>컷신만</a:t>
            </a:r>
            <a:r>
              <a:rPr lang="ko-KR" altLang="en-US" sz="1600" b="1" dirty="0">
                <a:solidFill>
                  <a:srgbClr val="00B050"/>
                </a:solidFill>
              </a:rPr>
              <a:t> 제대로 본다면</a:t>
            </a:r>
            <a:r>
              <a:rPr lang="ko-KR" altLang="en-US" sz="1600" dirty="0"/>
              <a:t> 큰 줄기의 </a:t>
            </a:r>
            <a:r>
              <a:rPr lang="ko-KR" altLang="en-US" sz="1600" b="1" dirty="0">
                <a:solidFill>
                  <a:srgbClr val="00B050"/>
                </a:solidFill>
              </a:rPr>
              <a:t>스토리는 이해가능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대화를 </a:t>
            </a:r>
            <a:r>
              <a:rPr lang="ko-KR" altLang="en-US" sz="1600" dirty="0" err="1"/>
              <a:t>스킵하는</a:t>
            </a:r>
            <a:r>
              <a:rPr lang="ko-KR" altLang="en-US" sz="1600" dirty="0"/>
              <a:t> 유저 다수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70C0"/>
                </a:solidFill>
              </a:rPr>
              <a:t>▶ 대화는 </a:t>
            </a:r>
            <a:r>
              <a:rPr lang="ko-KR" altLang="en-US" sz="1600" b="1" dirty="0" err="1">
                <a:solidFill>
                  <a:srgbClr val="0070C0"/>
                </a:solidFill>
              </a:rPr>
              <a:t>스킵해도</a:t>
            </a:r>
            <a:r>
              <a:rPr lang="ko-KR" altLang="en-US" sz="1600" b="1" dirty="0">
                <a:solidFill>
                  <a:srgbClr val="0070C0"/>
                </a:solidFill>
              </a:rPr>
              <a:t> 영상은 보는 유저가 많다 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진행목표이해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sz="1600" dirty="0"/>
              <a:t>스토리는 무협</a:t>
            </a:r>
            <a:r>
              <a:rPr lang="en-US" altLang="ko-KR" sz="1600" dirty="0"/>
              <a:t>, </a:t>
            </a:r>
            <a:r>
              <a:rPr lang="ko-KR" altLang="en-US" sz="1600" dirty="0"/>
              <a:t>하지만 설정은 퓨전판타지로 해서 </a:t>
            </a:r>
            <a:r>
              <a:rPr lang="ko-KR" altLang="en-US" sz="1600" dirty="0" err="1"/>
              <a:t>무협층을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타겟으로</a:t>
            </a:r>
            <a:r>
              <a:rPr lang="ko-KR" altLang="en-US" sz="1600" dirty="0"/>
              <a:t> 잡되</a:t>
            </a:r>
            <a:r>
              <a:rPr lang="en-US" altLang="ko-KR" sz="1600" dirty="0"/>
              <a:t>, </a:t>
            </a:r>
            <a:r>
              <a:rPr lang="ko-KR" altLang="en-US" sz="1600" dirty="0"/>
              <a:t>설정을 통해서 다양한 종족과 기술들이 세계관에 스며들 수 있도록 함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70C0"/>
                </a:solidFill>
              </a:rPr>
              <a:t>▶ </a:t>
            </a:r>
            <a:r>
              <a:rPr lang="ko-KR" altLang="en-US" sz="1600" b="1" dirty="0" err="1">
                <a:solidFill>
                  <a:srgbClr val="0070C0"/>
                </a:solidFill>
              </a:rPr>
              <a:t>타겟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600" b="1" dirty="0" err="1">
                <a:solidFill>
                  <a:srgbClr val="0070C0"/>
                </a:solidFill>
              </a:rPr>
              <a:t>유저층의</a:t>
            </a:r>
            <a:r>
              <a:rPr lang="ko-KR" altLang="en-US" sz="1600" b="1" dirty="0">
                <a:solidFill>
                  <a:srgbClr val="0070C0"/>
                </a:solidFill>
              </a:rPr>
              <a:t> 폭을 넓히고</a:t>
            </a:r>
            <a:r>
              <a:rPr lang="en-US" altLang="ko-KR" sz="1600" b="1" dirty="0">
                <a:solidFill>
                  <a:srgbClr val="0070C0"/>
                </a:solidFill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</a:rPr>
              <a:t>세계관을 확장시킴</a:t>
            </a:r>
            <a:endParaRPr lang="en-US" altLang="ko-KR" sz="1600" b="1" dirty="0">
              <a:solidFill>
                <a:srgbClr val="0070C0"/>
              </a:solidFill>
            </a:endParaRPr>
          </a:p>
          <a:p>
            <a:r>
              <a:rPr lang="ko-KR" altLang="en-US" sz="1600" dirty="0"/>
              <a:t>분기적 구조로 스토리를 짜려고 했으나</a:t>
            </a:r>
            <a:r>
              <a:rPr lang="en-US" altLang="ko-KR" sz="1600" dirty="0"/>
              <a:t>, </a:t>
            </a:r>
            <a:r>
              <a:rPr lang="ko-KR" altLang="en-US" sz="1600" dirty="0"/>
              <a:t>여러 문제로 </a:t>
            </a:r>
            <a:r>
              <a:rPr lang="ko-KR" altLang="en-US" sz="1600" b="1" dirty="0">
                <a:solidFill>
                  <a:srgbClr val="00B050"/>
                </a:solidFill>
              </a:rPr>
              <a:t>선형적인 구조</a:t>
            </a:r>
            <a:r>
              <a:rPr lang="ko-KR" altLang="en-US" sz="1600" dirty="0"/>
              <a:t>를 갖춘 스토리로 완성됨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70C0"/>
                </a:solidFill>
              </a:rPr>
              <a:t>▶ 많은 비용이 소모되며</a:t>
            </a:r>
            <a:r>
              <a:rPr lang="en-US" altLang="ko-KR" sz="1600" b="1" dirty="0">
                <a:solidFill>
                  <a:srgbClr val="0070C0"/>
                </a:solidFill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</a:rPr>
              <a:t>수많은 유저의 다양성을 반영하기 어려우므로 게임을 즐기는 기반을 마련하는 것에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집중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ko-KR" altLang="en-US" dirty="0" err="1"/>
              <a:t>에이프</a:t>
            </a:r>
            <a:r>
              <a:rPr lang="en-US" altLang="ko-KR" dirty="0"/>
              <a:t>, </a:t>
            </a:r>
            <a:r>
              <a:rPr lang="ko-KR" altLang="en-US" dirty="0" err="1"/>
              <a:t>블소</a:t>
            </a:r>
            <a:r>
              <a:rPr lang="en-US" altLang="ko-KR" dirty="0"/>
              <a:t>M </a:t>
            </a:r>
            <a:r>
              <a:rPr lang="ko-KR" altLang="en-US" dirty="0" err="1"/>
              <a:t>연령성별비</a:t>
            </a:r>
            <a:r>
              <a:rPr lang="ko-KR" altLang="en-US" dirty="0"/>
              <a:t> </a:t>
            </a:r>
            <a:r>
              <a:rPr lang="en-US" altLang="ko-KR" dirty="0" smtClean="0"/>
              <a:t>2018.12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플랫폼에 따른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의 </a:t>
            </a:r>
            <a:r>
              <a:rPr lang="ko-KR" altLang="en-US" dirty="0" err="1"/>
              <a:t>스토리텔링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블레이드</a:t>
            </a:r>
            <a:r>
              <a:rPr lang="en-US" altLang="ko-KR" dirty="0"/>
              <a:t>&amp;</a:t>
            </a:r>
            <a:r>
              <a:rPr lang="ko-KR" altLang="en-US" dirty="0" err="1" smtClean="0"/>
              <a:t>소울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개체 틀 15">
            <a:extLst>
              <a:ext uri="{FF2B5EF4-FFF2-40B4-BE49-F238E27FC236}">
                <a16:creationId xmlns="" xmlns:a16="http://schemas.microsoft.com/office/drawing/2014/main" id="{750FB418-1EB2-4FA1-B26A-43CBBD3F8F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35" b="7713"/>
          <a:stretch/>
        </p:blipFill>
        <p:spPr>
          <a:ln>
            <a:solidFill>
              <a:schemeClr val="tx1"/>
            </a:solidFill>
          </a:ln>
        </p:spPr>
      </p:pic>
      <p:pic>
        <p:nvPicPr>
          <p:cNvPr id="10" name="그림 개체 틀 17">
            <a:extLst>
              <a:ext uri="{FF2B5EF4-FFF2-40B4-BE49-F238E27FC236}">
                <a16:creationId xmlns="" xmlns:a16="http://schemas.microsoft.com/office/drawing/2014/main" id="{84A2307A-C14E-4DA2-8CBC-6ABB95FFA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9" r="21025" b="-1003"/>
          <a:stretch/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25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600" dirty="0"/>
              <a:t>프롤로그에서 세계를 구해야 하는 최종 목표 전달</a:t>
            </a:r>
            <a:endParaRPr lang="en-US" altLang="ko-KR" sz="1600" dirty="0"/>
          </a:p>
          <a:p>
            <a:r>
              <a:rPr lang="ko-KR" altLang="en-US" sz="1600" dirty="0" err="1"/>
              <a:t>컷신은</a:t>
            </a:r>
            <a:r>
              <a:rPr lang="ko-KR" altLang="en-US" sz="1600" dirty="0"/>
              <a:t> 중요장면에서만 사용 </a:t>
            </a:r>
            <a:r>
              <a:rPr lang="en-US" altLang="ko-KR" sz="1600" dirty="0"/>
              <a:t>(</a:t>
            </a:r>
            <a:r>
              <a:rPr lang="ko-KR" altLang="en-US" sz="1600" b="1" dirty="0">
                <a:solidFill>
                  <a:srgbClr val="00B050"/>
                </a:solidFill>
              </a:rPr>
              <a:t>텍스트로 대부분 전달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간편한 업데이트를 통한 리얼타임 스토리 </a:t>
            </a:r>
            <a:r>
              <a:rPr lang="en-US" altLang="ko-KR" sz="1600" dirty="0"/>
              <a:t>(</a:t>
            </a:r>
            <a:r>
              <a:rPr lang="ko-KR" altLang="en-US" sz="1600" b="1" dirty="0">
                <a:solidFill>
                  <a:srgbClr val="00B050"/>
                </a:solidFill>
              </a:rPr>
              <a:t>선형적 구조</a:t>
            </a:r>
            <a:r>
              <a:rPr lang="en-US" altLang="ko-KR" sz="1600" dirty="0"/>
              <a:t>)</a:t>
            </a:r>
          </a:p>
          <a:p>
            <a:r>
              <a:rPr lang="ko-KR" altLang="en-US" sz="1600" b="1" dirty="0">
                <a:solidFill>
                  <a:srgbClr val="00B050"/>
                </a:solidFill>
              </a:rPr>
              <a:t>스토리와 전투를 적절하게 분배</a:t>
            </a:r>
            <a:r>
              <a:rPr lang="ko-KR" altLang="en-US" sz="1600" dirty="0"/>
              <a:t>해야 함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70C0"/>
                </a:solidFill>
              </a:rPr>
              <a:t>▶ 전투의 당위성을 설명하고 </a:t>
            </a:r>
            <a:r>
              <a:rPr lang="ko-KR" altLang="en-US" sz="1600" b="1" dirty="0" err="1">
                <a:solidFill>
                  <a:srgbClr val="0070C0"/>
                </a:solidFill>
              </a:rPr>
              <a:t>몰입도를</a:t>
            </a:r>
            <a:r>
              <a:rPr lang="ko-KR" altLang="en-US" sz="1600" b="1" dirty="0">
                <a:solidFill>
                  <a:srgbClr val="0070C0"/>
                </a:solidFill>
              </a:rPr>
              <a:t> 상승시킴</a:t>
            </a:r>
            <a:endParaRPr lang="en-US" altLang="ko-KR" sz="1600" b="1" dirty="0">
              <a:solidFill>
                <a:srgbClr val="0070C0"/>
              </a:solidFill>
            </a:endParaRPr>
          </a:p>
          <a:p>
            <a:r>
              <a:rPr lang="ko-KR" altLang="en-US" sz="1600" b="1" dirty="0">
                <a:solidFill>
                  <a:srgbClr val="00B050"/>
                </a:solidFill>
              </a:rPr>
              <a:t>모든 캐릭터가 스토리에서 활약</a:t>
            </a:r>
            <a:r>
              <a:rPr lang="ko-KR" altLang="en-US" sz="1600" dirty="0"/>
              <a:t>하는 공평함</a:t>
            </a:r>
            <a:endParaRPr lang="en-US" altLang="ko-KR" sz="1600" dirty="0"/>
          </a:p>
          <a:p>
            <a:r>
              <a:rPr lang="ko-KR" altLang="en-US" sz="1600" dirty="0"/>
              <a:t>이벤트를 통해서 다양한 캐릭터의 스토리 전달</a:t>
            </a:r>
            <a:endParaRPr lang="en-US" altLang="ko-KR" sz="1600" dirty="0"/>
          </a:p>
          <a:p>
            <a:r>
              <a:rPr lang="ko-KR" altLang="en-US" sz="1600" b="1" dirty="0">
                <a:solidFill>
                  <a:srgbClr val="00B050"/>
                </a:solidFill>
              </a:rPr>
              <a:t>각 캐릭터가 활약할 수 있는 </a:t>
            </a:r>
            <a:r>
              <a:rPr lang="ko-KR" altLang="en-US" sz="1600" b="1" dirty="0" err="1">
                <a:solidFill>
                  <a:srgbClr val="00B050"/>
                </a:solidFill>
              </a:rPr>
              <a:t>콘텐츠가</a:t>
            </a:r>
            <a:r>
              <a:rPr lang="ko-KR" altLang="en-US" sz="1600" b="1" dirty="0">
                <a:solidFill>
                  <a:srgbClr val="00B050"/>
                </a:solidFill>
              </a:rPr>
              <a:t> 반드시 존재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70C0"/>
                </a:solidFill>
              </a:rPr>
              <a:t>▶ 유저는 자신이 좋아하는 캐릭터가 활약하는 것에 재미를 느끼고</a:t>
            </a:r>
            <a:r>
              <a:rPr lang="en-US" altLang="ko-KR" sz="1600" b="1" dirty="0">
                <a:solidFill>
                  <a:srgbClr val="0070C0"/>
                </a:solidFill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</a:rPr>
              <a:t>버려지는 캐릭터가 없으므로 모든 캐릭터를 키우게 되는 </a:t>
            </a:r>
            <a:r>
              <a:rPr lang="ko-KR" altLang="en-US" sz="1600" b="1" dirty="0" err="1">
                <a:solidFill>
                  <a:srgbClr val="0070C0"/>
                </a:solidFill>
              </a:rPr>
              <a:t>수집욕을</a:t>
            </a:r>
            <a:r>
              <a:rPr lang="ko-KR" altLang="en-US" sz="1600" b="1" dirty="0">
                <a:solidFill>
                  <a:srgbClr val="0070C0"/>
                </a:solidFill>
              </a:rPr>
              <a:t> 자극할 수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있음</a:t>
            </a:r>
            <a:endParaRPr lang="en-US" altLang="ko-KR" sz="1600" b="1" dirty="0">
              <a:solidFill>
                <a:srgbClr val="0070C0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플랫폼에 따른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모바일의</a:t>
            </a:r>
            <a:r>
              <a:rPr lang="ko-KR" altLang="en-US" dirty="0"/>
              <a:t> </a:t>
            </a:r>
            <a:r>
              <a:rPr lang="ko-KR" altLang="en-US" dirty="0" err="1"/>
              <a:t>스토리텔링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페이트</a:t>
            </a:r>
            <a:r>
              <a:rPr lang="en-US" altLang="ko-KR" dirty="0"/>
              <a:t> </a:t>
            </a:r>
            <a:r>
              <a:rPr lang="ko-KR" altLang="en-US" dirty="0" err="1"/>
              <a:t>그랜드</a:t>
            </a:r>
            <a:r>
              <a:rPr lang="ko-KR" altLang="en-US" dirty="0"/>
              <a:t> </a:t>
            </a:r>
            <a:r>
              <a:rPr lang="ko-KR" altLang="en-US" dirty="0" smtClean="0"/>
              <a:t>오더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개체 틀 13">
            <a:extLst>
              <a:ext uri="{FF2B5EF4-FFF2-40B4-BE49-F238E27FC236}">
                <a16:creationId xmlns="" xmlns:a16="http://schemas.microsoft.com/office/drawing/2014/main" id="{99AA5D29-406A-4091-9B39-E0394C87A5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43" b="19697"/>
          <a:stretch/>
        </p:blipFill>
        <p:spPr/>
      </p:pic>
      <p:pic>
        <p:nvPicPr>
          <p:cNvPr id="10" name="그림 개체 틀 15">
            <a:extLst>
              <a:ext uri="{FF2B5EF4-FFF2-40B4-BE49-F238E27FC236}">
                <a16:creationId xmlns="" xmlns:a16="http://schemas.microsoft.com/office/drawing/2014/main" id="{E53CB654-892E-4FE9-95F2-AF46B2F828B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0" t="31297" r="8872" b="14023"/>
          <a:stretch/>
        </p:blipFill>
        <p:spPr/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9D9CA3E-BD4A-4AB6-8AA9-4E11E668F0C9}"/>
              </a:ext>
            </a:extLst>
          </p:cNvPr>
          <p:cNvSpPr/>
          <p:nvPr/>
        </p:nvSpPr>
        <p:spPr>
          <a:xfrm>
            <a:off x="2389202" y="5282020"/>
            <a:ext cx="1128697" cy="394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4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21BC623-66AB-4A0C-B076-AA066DCA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플랫폼에 따른 스토리텔링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A5EEBF8-496A-4B22-99E8-854AC2820C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와 모바일의 차이점과 공통점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4A06334-3D35-45BF-BA40-17523C961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58A5944F-9095-4800-91AF-68D2214B9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804976"/>
              </p:ext>
            </p:extLst>
          </p:nvPr>
        </p:nvGraphicFramePr>
        <p:xfrm>
          <a:off x="1005056" y="2512955"/>
          <a:ext cx="1019729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9098">
                  <a:extLst>
                    <a:ext uri="{9D8B030D-6E8A-4147-A177-3AD203B41FA5}">
                      <a16:colId xmlns="" xmlns:a16="http://schemas.microsoft.com/office/drawing/2014/main" val="467586040"/>
                    </a:ext>
                  </a:extLst>
                </a:gridCol>
                <a:gridCol w="3399098">
                  <a:extLst>
                    <a:ext uri="{9D8B030D-6E8A-4147-A177-3AD203B41FA5}">
                      <a16:colId xmlns="" xmlns:a16="http://schemas.microsoft.com/office/drawing/2014/main" val="282674955"/>
                    </a:ext>
                  </a:extLst>
                </a:gridCol>
                <a:gridCol w="3399098">
                  <a:extLst>
                    <a:ext uri="{9D8B030D-6E8A-4147-A177-3AD203B41FA5}">
                      <a16:colId xmlns="" xmlns:a16="http://schemas.microsoft.com/office/drawing/2014/main" val="102402338"/>
                    </a:ext>
                  </a:extLst>
                </a:gridCol>
              </a:tblGrid>
              <a:tr h="2302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PC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3802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주요 전달방식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컷신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00B050"/>
                          </a:solidFill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12169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게임목표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00B050"/>
                          </a:solidFill>
                        </a:rPr>
                        <a:t>시작시에 목표를 제공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54834229"/>
                  </a:ext>
                </a:extLst>
              </a:tr>
              <a:tr h="28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스토리의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선형적인 구조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유저의 스토리 개입요소가 거의 없음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34538851"/>
                  </a:ext>
                </a:extLst>
              </a:tr>
              <a:tr h="285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스토리의 비중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00B050"/>
                          </a:solidFill>
                        </a:rPr>
                        <a:t>게임을 즐기는 기반을 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게임의 주요 콘텐츠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0910737"/>
                  </a:ext>
                </a:extLst>
              </a:tr>
              <a:tr h="1243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타겟 연령대</a:t>
                      </a: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스토리가 중요 요소일 때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성인층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rgbClr val="00B050"/>
                          </a:solidFill>
                        </a:rPr>
                        <a:t>10, 20</a:t>
                      </a:r>
                      <a:r>
                        <a:rPr lang="ko-KR" altLang="en-US" sz="1600" b="1" dirty="0">
                          <a:solidFill>
                            <a:srgbClr val="00B050"/>
                          </a:solidFill>
                        </a:rPr>
                        <a:t>대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성인 콘텐츠 제한적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92455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E2A757E-C1D7-4B5E-904F-D35B12AB9F6A}"/>
              </a:ext>
            </a:extLst>
          </p:cNvPr>
          <p:cNvSpPr txBox="1"/>
          <p:nvPr/>
        </p:nvSpPr>
        <p:spPr>
          <a:xfrm>
            <a:off x="3837208" y="2108111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내 게임에 적용할 요소를 강조해서 표시함</a:t>
            </a:r>
          </a:p>
        </p:txBody>
      </p:sp>
    </p:spTree>
    <p:extLst>
      <p:ext uri="{BB962C8B-B14F-4D97-AF65-F5344CB8AC3E}">
        <p14:creationId xmlns:p14="http://schemas.microsoft.com/office/powerpoint/2010/main" val="37768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A3C7CAF-B477-4FF1-83BD-60A62EB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기획 의도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906A171-913C-4081-B96E-C4BED8276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내 게임의 </a:t>
            </a:r>
            <a:r>
              <a:rPr lang="ko-KR" altLang="en-US" dirty="0" err="1" smtClean="0"/>
              <a:t>스토리텔링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D02BB34-CC20-46B9-9AB3-4CD801C66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표 7">
            <a:extLst>
              <a:ext uri="{FF2B5EF4-FFF2-40B4-BE49-F238E27FC236}">
                <a16:creationId xmlns="" xmlns:a16="http://schemas.microsoft.com/office/drawing/2014/main" id="{7B872022-7CA6-431C-BED6-DBC166C49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86033"/>
              </p:ext>
            </p:extLst>
          </p:nvPr>
        </p:nvGraphicFramePr>
        <p:xfrm>
          <a:off x="1005840" y="1896203"/>
          <a:ext cx="10197294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710">
                  <a:extLst>
                    <a:ext uri="{9D8B030D-6E8A-4147-A177-3AD203B41FA5}">
                      <a16:colId xmlns="" xmlns:a16="http://schemas.microsoft.com/office/drawing/2014/main" val="467586040"/>
                    </a:ext>
                  </a:extLst>
                </a:gridCol>
                <a:gridCol w="4290292">
                  <a:extLst>
                    <a:ext uri="{9D8B030D-6E8A-4147-A177-3AD203B41FA5}">
                      <a16:colId xmlns="" xmlns:a16="http://schemas.microsoft.com/office/drawing/2014/main" val="282674955"/>
                    </a:ext>
                  </a:extLst>
                </a:gridCol>
                <a:gridCol w="4290292">
                  <a:extLst>
                    <a:ext uri="{9D8B030D-6E8A-4147-A177-3AD203B41FA5}">
                      <a16:colId xmlns="" xmlns:a16="http://schemas.microsoft.com/office/drawing/2014/main" val="3376117816"/>
                    </a:ext>
                  </a:extLst>
                </a:gridCol>
              </a:tblGrid>
              <a:tr h="123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 smtClean="0"/>
                        <a:t>방법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 smtClean="0"/>
                        <a:t>의도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33802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주요 전달방식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smtClean="0"/>
                        <a:t>텍스트</a:t>
                      </a:r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가장 적은 비용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쉬운 수정가능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12169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게임목표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시작시에 목표를 </a:t>
                      </a:r>
                      <a:r>
                        <a:rPr lang="ko-KR" altLang="en-US" sz="1400" dirty="0" smtClean="0"/>
                        <a:t>제공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게임배경을 이해하고 몰입할 수 있도록 하는 장치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54834229"/>
                  </a:ext>
                </a:extLst>
              </a:tr>
              <a:tr h="28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스토리의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병렬구조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스테이지 안에서 다음 스테이지를 선택하는 분기점 구성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스테이지와 캐릭터에 따라 바뀌는 스토리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액션게임에서 캐릭터를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</a:rPr>
                        <a:t> 바꿔가면서 반복플레이를 하게 만들 수 있는 중요 요소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34538851"/>
                  </a:ext>
                </a:extLst>
              </a:tr>
              <a:tr h="6657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스토리의 비중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게임자체를 즐기는 기반을 </a:t>
                      </a:r>
                      <a:r>
                        <a:rPr lang="ko-KR" altLang="en-US" sz="1400" dirty="0" smtClean="0"/>
                        <a:t>마련하고 </a:t>
                      </a:r>
                      <a:r>
                        <a:rPr lang="ko-KR" altLang="en-US" sz="1400" dirty="0" err="1" smtClean="0"/>
                        <a:t>캐릭터</a:t>
                      </a:r>
                      <a:r>
                        <a:rPr lang="ko-KR" altLang="en-US" sz="1400" baseline="0" dirty="0" err="1" smtClean="0"/>
                        <a:t>성을</a:t>
                      </a:r>
                      <a:r>
                        <a:rPr lang="ko-KR" altLang="en-US" sz="1400" baseline="0" dirty="0" smtClean="0"/>
                        <a:t> 강조하는 방식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반복 플레이의 당위성을 설정을 통해 만들고 각 캐릭터의 </a:t>
                      </a:r>
                      <a:r>
                        <a:rPr lang="ko-KR" altLang="en-US" sz="1400" dirty="0" err="1" smtClean="0"/>
                        <a:t>캐릭터성을</a:t>
                      </a:r>
                      <a:r>
                        <a:rPr lang="ko-KR" altLang="en-US" sz="1400" dirty="0" smtClean="0"/>
                        <a:t> 강조해 </a:t>
                      </a:r>
                      <a:r>
                        <a:rPr lang="ko-KR" altLang="en-US" sz="1400" dirty="0" err="1" smtClean="0"/>
                        <a:t>애정도를</a:t>
                      </a:r>
                      <a:r>
                        <a:rPr lang="ko-KR" altLang="en-US" sz="1400" dirty="0" smtClean="0"/>
                        <a:t> 높임</a:t>
                      </a:r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0910737"/>
                  </a:ext>
                </a:extLst>
              </a:tr>
              <a:tr h="6657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타겟 </a:t>
                      </a:r>
                      <a:r>
                        <a:rPr lang="ko-KR" altLang="en-US" sz="1600" b="1" dirty="0" err="1"/>
                        <a:t>유저층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10, 20</a:t>
                      </a:r>
                      <a:r>
                        <a:rPr lang="ko-KR" altLang="en-US" sz="1400" dirty="0"/>
                        <a:t>대의 액션 게임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캐릭터 게임 선호 </a:t>
                      </a:r>
                      <a:r>
                        <a:rPr lang="ko-KR" altLang="en-US" sz="1400" dirty="0" smtClean="0"/>
                        <a:t>층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액션게임 조작에 익숙한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10, 20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대와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</a:rPr>
                        <a:t>캐릭터성을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 즐기는 것을 좋아하는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</a:rPr>
                        <a:t>선호층을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</a:rPr>
                        <a:t>타겟으로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 삼음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6924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19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기획 의도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스토리 전달방식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462288"/>
              </p:ext>
            </p:extLst>
          </p:nvPr>
        </p:nvGraphicFramePr>
        <p:xfrm>
          <a:off x="1016001" y="1244393"/>
          <a:ext cx="10199637" cy="520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2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0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699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00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080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구분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내용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/>
                        <a:t>고려사항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077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모바일</a:t>
                      </a:r>
                      <a:endParaRPr lang="ko-KR" altLang="en-US" sz="1600" b="1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디스플레이 및 조작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기본 공격의 조작을 넓게 배치해서 조작의 편의성을 늘리고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스와이프</a:t>
                      </a:r>
                      <a:r>
                        <a:rPr lang="ko-KR" altLang="en-US" sz="1200" dirty="0"/>
                        <a:t> 등을 통해 전투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의 숫자를 줄임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제스처를 통한 조작방식을 유저에게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어렵지 않게 전달할 방법 고려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0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플레이 시간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난이도에 따라서 </a:t>
                      </a:r>
                      <a:r>
                        <a:rPr lang="ko-KR" altLang="en-US" sz="1200" dirty="0" err="1"/>
                        <a:t>맵의</a:t>
                      </a:r>
                      <a:r>
                        <a:rPr lang="ko-KR" altLang="en-US" sz="1200" dirty="0"/>
                        <a:t> 크기를 늘리거나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줄여서 플레이 타임을 조절함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난이도에 따라서 </a:t>
                      </a:r>
                      <a:r>
                        <a:rPr lang="ko-KR" altLang="en-US" sz="1200" dirty="0" err="1"/>
                        <a:t>클리어</a:t>
                      </a:r>
                      <a:r>
                        <a:rPr lang="ko-KR" altLang="en-US" sz="1200" dirty="0"/>
                        <a:t> 타임을 어느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정도로 잡을 것인지에 대한 적절한 분배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077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장르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액션 </a:t>
                      </a:r>
                      <a:r>
                        <a:rPr lang="en-US" altLang="ko-KR" sz="1200" dirty="0"/>
                        <a:t>RPG, </a:t>
                      </a:r>
                      <a:r>
                        <a:rPr lang="ko-KR" altLang="en-US" sz="1200" dirty="0" err="1"/>
                        <a:t>메트로배니아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로그라이크</a:t>
                      </a:r>
                      <a:endParaRPr lang="ko-KR" altLang="en-US" sz="12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 내에서 </a:t>
                      </a:r>
                      <a:r>
                        <a:rPr lang="en-US" altLang="ko-KR" sz="1200" dirty="0"/>
                        <a:t>NPC</a:t>
                      </a:r>
                      <a:r>
                        <a:rPr lang="ko-KR" altLang="en-US" sz="1200" dirty="0"/>
                        <a:t> 및 보스 몬스터와의 대화 등을 통해 스토리가 전달되도록 함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329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스토리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권선징악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흔한 스토리에서도 </a:t>
                      </a:r>
                      <a:r>
                        <a:rPr lang="ko-KR" altLang="en-US" sz="1200" dirty="0" err="1" smtClean="0"/>
                        <a:t>캐릭터성이</a:t>
                      </a:r>
                      <a:r>
                        <a:rPr lang="ko-KR" altLang="en-US" sz="1200" dirty="0" smtClean="0"/>
                        <a:t> 잘 들어나도록</a:t>
                      </a:r>
                      <a:endParaRPr lang="ko-KR" altLang="en-US" sz="12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329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소재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다양한 스토리 소재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판타지</a:t>
                      </a:r>
                      <a:r>
                        <a:rPr lang="en-US" altLang="ko-KR" sz="1200" dirty="0"/>
                        <a:t>, SF </a:t>
                      </a: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각 소재가 스토리상에서 잘 섞이도록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14520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스토리 전달 방법</a:t>
                      </a:r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/>
                        <a:t>튜토리얼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목표만을 간결하게 전달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캐릭터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캐릭터 성을 최대한 들어내며 캐릭터간의 설정 차이가 잘 느껴지도록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적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 smtClean="0"/>
                        <a:t>다양한 세계관의 요소를 딴 모습과 난이도에 따라서 달라지는 보스의 모습과 스토리를 통해 전달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무기 및 스킬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캐릭터의 </a:t>
                      </a:r>
                      <a:r>
                        <a:rPr lang="ko-KR" altLang="en-US" sz="1200" dirty="0" err="1"/>
                        <a:t>스킬과</a:t>
                      </a:r>
                      <a:r>
                        <a:rPr lang="ko-KR" altLang="en-US" sz="1200" dirty="0"/>
                        <a:t> 무기의 사용방식의 차이를 두어 </a:t>
                      </a:r>
                      <a:r>
                        <a:rPr lang="ko-KR" altLang="en-US" sz="1200" dirty="0" err="1"/>
                        <a:t>캐릭터성</a:t>
                      </a:r>
                      <a:r>
                        <a:rPr lang="ko-KR" altLang="en-US" sz="1200" dirty="0"/>
                        <a:t> 강조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배경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–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스테이지 분위기를 통한 간접적 </a:t>
                      </a:r>
                      <a:r>
                        <a:rPr lang="ko-KR" altLang="en-US" sz="1200" baseline="0" dirty="0" smtClean="0"/>
                        <a:t>전달</a:t>
                      </a:r>
                      <a:endParaRPr lang="en-US" altLang="ko-KR" sz="1200" baseline="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baseline="0" dirty="0" smtClean="0"/>
                        <a:t>로딩화면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</a:t>
                      </a:r>
                      <a:r>
                        <a:rPr lang="ko-KR" altLang="en-US" sz="1200" baseline="0" dirty="0" smtClean="0"/>
                        <a:t>복잡한 소재이므로 자주 설명을 통해 유저가 세계관의 이해도를 높일 수 있도록 함</a:t>
                      </a:r>
                      <a:endParaRPr lang="en-US" altLang="ko-KR" sz="1200" baseline="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baseline="0" dirty="0" err="1" smtClean="0"/>
                        <a:t>웹툰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</a:t>
                      </a:r>
                      <a:r>
                        <a:rPr lang="ko-KR" altLang="en-US" sz="1200" baseline="0" dirty="0" smtClean="0"/>
                        <a:t>홍보를 겸한 </a:t>
                      </a:r>
                      <a:r>
                        <a:rPr lang="en-US" altLang="ko-KR" sz="1200" baseline="0" dirty="0" smtClean="0"/>
                        <a:t>2</a:t>
                      </a:r>
                      <a:r>
                        <a:rPr lang="ko-KR" altLang="en-US" sz="1200" baseline="0" dirty="0" smtClean="0"/>
                        <a:t>차 창작이 활발하게 되기 위한 캐릭터 성을 강조한 게임 외적인 방법</a:t>
                      </a:r>
                      <a:endParaRPr lang="en-US" altLang="ko-KR" sz="1200" baseline="0" dirty="0" smtClean="0"/>
                    </a:p>
                  </a:txBody>
                  <a:tcPr marL="91452" marR="91452" marT="45709" marB="457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02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6109855" y="1263537"/>
            <a:ext cx="5645727" cy="24702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게임 화면</a:t>
            </a:r>
            <a:endParaRPr lang="en-US" altLang="ko-KR" b="1" dirty="0"/>
          </a:p>
          <a:p>
            <a:r>
              <a:rPr lang="ko-KR" altLang="en-US" dirty="0"/>
              <a:t>왼쪽 화면을 터치해서 캐릭터를 조작가능</a:t>
            </a:r>
            <a:endParaRPr lang="en-US" altLang="ko-KR" dirty="0"/>
          </a:p>
          <a:p>
            <a:r>
              <a:rPr lang="ko-KR" altLang="en-US" dirty="0"/>
              <a:t>버튼은 공격과 점프로 이루어져 있다</a:t>
            </a:r>
            <a:endParaRPr lang="en-US" altLang="ko-KR" dirty="0"/>
          </a:p>
          <a:p>
            <a:r>
              <a:rPr lang="ko-KR" altLang="en-US" dirty="0" err="1"/>
              <a:t>스킬의</a:t>
            </a:r>
            <a:r>
              <a:rPr lang="ko-KR" altLang="en-US" dirty="0"/>
              <a:t> 경우 </a:t>
            </a:r>
            <a:r>
              <a:rPr lang="ko-KR" altLang="en-US" dirty="0" err="1"/>
              <a:t>스와이프로</a:t>
            </a:r>
            <a:r>
              <a:rPr lang="ko-KR" altLang="en-US" dirty="0"/>
              <a:t> 발동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▶ </a:t>
            </a:r>
            <a:r>
              <a:rPr lang="en-US" altLang="ko-KR" b="1" dirty="0">
                <a:solidFill>
                  <a:srgbClr val="0070C0"/>
                </a:solidFill>
              </a:rPr>
              <a:t>UI</a:t>
            </a:r>
            <a:r>
              <a:rPr lang="ko-KR" altLang="en-US" b="1" dirty="0">
                <a:solidFill>
                  <a:srgbClr val="0070C0"/>
                </a:solidFill>
              </a:rPr>
              <a:t>의 숫자를 줄여서 조작이 편리하도록 </a:t>
            </a:r>
            <a:r>
              <a:rPr lang="ko-KR" altLang="en-US" b="1" dirty="0" smtClean="0">
                <a:solidFill>
                  <a:srgbClr val="0070C0"/>
                </a:solidFill>
              </a:rPr>
              <a:t>함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대화 화면</a:t>
            </a:r>
            <a:endParaRPr lang="en-US" altLang="ko-KR" b="1" dirty="0"/>
          </a:p>
          <a:p>
            <a:r>
              <a:rPr lang="ko-KR" altLang="en-US" dirty="0"/>
              <a:t>진행도중에 </a:t>
            </a:r>
            <a:r>
              <a:rPr lang="en-US" altLang="ko-KR" b="1" dirty="0">
                <a:solidFill>
                  <a:srgbClr val="00B050"/>
                </a:solidFill>
              </a:rPr>
              <a:t>NPC</a:t>
            </a:r>
            <a:r>
              <a:rPr lang="ko-KR" altLang="en-US" b="1" dirty="0">
                <a:solidFill>
                  <a:srgbClr val="00B050"/>
                </a:solidFill>
              </a:rPr>
              <a:t>들을 만나면 대화 가능</a:t>
            </a:r>
            <a:endParaRPr lang="en-US" altLang="ko-KR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▶ 캐릭터와 글씨를 </a:t>
            </a:r>
            <a:r>
              <a:rPr lang="ko-KR" altLang="en-US" b="1" dirty="0" err="1">
                <a:solidFill>
                  <a:srgbClr val="0070C0"/>
                </a:solidFill>
              </a:rPr>
              <a:t>크게해서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ko-KR" altLang="en-US" b="1" dirty="0" err="1">
                <a:solidFill>
                  <a:srgbClr val="0070C0"/>
                </a:solidFill>
              </a:rPr>
              <a:t>전달력을</a:t>
            </a:r>
            <a:r>
              <a:rPr lang="ko-KR" altLang="en-US" b="1" dirty="0">
                <a:solidFill>
                  <a:srgbClr val="0070C0"/>
                </a:solidFill>
              </a:rPr>
              <a:t> 높임</a:t>
            </a:r>
            <a:endParaRPr lang="en-US" altLang="ko-K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▶ 대화를 통해서 스토리를 전달해 유저가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캐릭터의 성격을 더욱 알기 </a:t>
            </a:r>
            <a:r>
              <a:rPr lang="ko-KR" altLang="en-US" b="1" dirty="0" smtClean="0">
                <a:solidFill>
                  <a:srgbClr val="0070C0"/>
                </a:solidFill>
              </a:rPr>
              <a:t>쉬움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게임진행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기본 화면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Picture 316"/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b="-112"/>
          <a:stretch/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13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0" b="53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1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3300</Words>
  <Application>Microsoft Office PowerPoint</Application>
  <PresentationFormat>사용자 지정</PresentationFormat>
  <Paragraphs>554</Paragraphs>
  <Slides>38</Slides>
  <Notes>8</Notes>
  <HiddenSlides>6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게임 플레이와 시나리오</vt:lpstr>
      <vt:lpstr>유사 장르의 스토리텔링</vt:lpstr>
      <vt:lpstr>유사 장르의 스토리텔링</vt:lpstr>
      <vt:lpstr>플랫폼에 따른 스토리텔링</vt:lpstr>
      <vt:lpstr>플랫폼에 따른 스토리텔링</vt:lpstr>
      <vt:lpstr>플랫폼에 따른 스토리텔링</vt:lpstr>
      <vt:lpstr>게임 기획 의도</vt:lpstr>
      <vt:lpstr>게임 기획 의도</vt:lpstr>
      <vt:lpstr>게임진행</vt:lpstr>
      <vt:lpstr>게임진행</vt:lpstr>
      <vt:lpstr>스토리텔링</vt:lpstr>
      <vt:lpstr>스토리텔링</vt:lpstr>
      <vt:lpstr>스토리텔링</vt:lpstr>
      <vt:lpstr>스토리텔링</vt:lpstr>
      <vt:lpstr>스토리텔링</vt:lpstr>
      <vt:lpstr>스토리텔링</vt:lpstr>
      <vt:lpstr>스토리텔링</vt:lpstr>
      <vt:lpstr>스토리텔링</vt:lpstr>
      <vt:lpstr>스토리텔링</vt:lpstr>
      <vt:lpstr>스토리텔링</vt:lpstr>
      <vt:lpstr>스토리텔링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스토리텔링</vt:lpstr>
      <vt:lpstr>스토리텔링</vt:lpstr>
      <vt:lpstr>스토리텔링</vt:lpstr>
      <vt:lpstr>스토리텔링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 TU</dc:creator>
  <cp:lastModifiedBy>FullName</cp:lastModifiedBy>
  <cp:revision>584</cp:revision>
  <dcterms:created xsi:type="dcterms:W3CDTF">2019-09-22T05:07:43Z</dcterms:created>
  <dcterms:modified xsi:type="dcterms:W3CDTF">2019-09-25T01:41:02Z</dcterms:modified>
</cp:coreProperties>
</file>